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4"/>
    <p:sldMasterId id="2147483660" r:id="rId5"/>
  </p:sldMasterIdLst>
  <p:notesMasterIdLst>
    <p:notesMasterId r:id="rId36"/>
  </p:notesMasterIdLst>
  <p:handoutMasterIdLst>
    <p:handoutMasterId r:id="rId37"/>
  </p:handoutMasterIdLst>
  <p:sldIdLst>
    <p:sldId id="265" r:id="rId6"/>
    <p:sldId id="271" r:id="rId7"/>
    <p:sldId id="277" r:id="rId8"/>
    <p:sldId id="263" r:id="rId9"/>
    <p:sldId id="262" r:id="rId10"/>
    <p:sldId id="273" r:id="rId11"/>
    <p:sldId id="279" r:id="rId12"/>
    <p:sldId id="306" r:id="rId13"/>
    <p:sldId id="305" r:id="rId14"/>
    <p:sldId id="304" r:id="rId15"/>
    <p:sldId id="312" r:id="rId16"/>
    <p:sldId id="331" r:id="rId17"/>
    <p:sldId id="332" r:id="rId18"/>
    <p:sldId id="333" r:id="rId19"/>
    <p:sldId id="334" r:id="rId20"/>
    <p:sldId id="335" r:id="rId21"/>
    <p:sldId id="351" r:id="rId22"/>
    <p:sldId id="309" r:id="rId23"/>
    <p:sldId id="337" r:id="rId24"/>
    <p:sldId id="339" r:id="rId25"/>
    <p:sldId id="340" r:id="rId26"/>
    <p:sldId id="341" r:id="rId27"/>
    <p:sldId id="342" r:id="rId28"/>
    <p:sldId id="348" r:id="rId29"/>
    <p:sldId id="345" r:id="rId30"/>
    <p:sldId id="346" r:id="rId31"/>
    <p:sldId id="349" r:id="rId32"/>
    <p:sldId id="350" r:id="rId33"/>
    <p:sldId id="338" r:id="rId34"/>
    <p:sldId id="352" r:id="rId3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E22BF6-4C35-AFDF-B39B-5D6AE9AE4F7C}" name="عبدالرحمن العريفي ID 439101345" initials="عبدالرحمن" userId="S::439101345@student.ksu.edu.sa::d4368e68-4c56-4153-ab49-341b8d176fb6" providerId="AD"/>
  <p188:author id="{DE4D3AF7-27D9-823B-0704-27FD70C5F436}" name="Abdulrahman ." initials="A." userId="59f2bf66befa1b6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454"/>
    <a:srgbClr val="FFE497"/>
    <a:srgbClr val="D9D9D9"/>
    <a:srgbClr val="40BAD2"/>
    <a:srgbClr val="00B3F2"/>
    <a:srgbClr val="F2F2F2"/>
    <a:srgbClr val="DDDDDD"/>
    <a:srgbClr val="D1D1D1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37" y="6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463EA-1A9A-4300-8D4A-085B112ED882}" type="datetime1">
              <a:rPr lang="en-US" smtClean="0"/>
              <a:t>12/25/2023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FC7FA-00A8-4FD7-BB2B-CDFA9DBE1FA6}" type="datetime1">
              <a:rPr lang="en-US" smtClean="0"/>
              <a:t>12/25/2023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378BF-D3E0-099E-E429-BDF7C72975C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34B0ED9-01A3-4035-BB35-72130D8A21C1}" type="datetime1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91FA6-A996-B148-2002-F2E5481E95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8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83BCE-8D35-9AFF-C794-F19360893F8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59C87A0-8CDB-451A-B0C9-566EA66D3D72}" type="datetime1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640B2-18D5-3988-A966-E9AE97E66DE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03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40DCF-DB41-3C0D-C40C-226E255EBDE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236A9FA-CFC8-4F4A-91A8-CBD6C5DA4A4F}" type="datetime1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39CFA-144B-FEA0-752B-1E8FD883A3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 descr="Map of World"/>
          <p:cNvSpPr>
            <a:spLocks noEditPoints="1"/>
          </p:cNvSpPr>
          <p:nvPr/>
        </p:nvSpPr>
        <p:spPr bwMode="gray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F80E8-8DDA-4BBA-AA6B-DC18F9520C61}" type="datetime1">
              <a:rPr lang="en-US" smtClean="0"/>
              <a:t>12/25/2023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17AC1-05D9-4879-864E-A739A66A106B}" type="datetime1">
              <a:rPr lang="en-US" smtClean="0"/>
              <a:t>12/25/2023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9DB6D1-91DC-4B4C-C746-8E1E1438A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2A5F5DE-1DDE-3486-2410-0CE20F75C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D0F109-2671-A5CD-EE3A-A99A6E46E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5DB6D-45F2-4BB2-8DFD-FFBF4DACC7EA}" type="datetime1">
              <a:rPr lang="en-US" smtClean="0"/>
              <a:t>12/25/2023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42A748-26F0-A4DC-88E2-CEF544A7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BD5B25-7EDB-FE44-3309-2228AF4C9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57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382E2B-91A5-CE6A-BC72-D7A781957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5285CD4-5035-11F9-DAD6-4BF5437C9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8937461-B489-E880-B4AD-DB1C2CDF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67E7-8069-4C0C-AFFE-9BDF83FC1057}" type="datetime1">
              <a:rPr lang="en-US" smtClean="0"/>
              <a:t>12/25/2023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B4C4FB-F0FD-26E4-C19B-A9736712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E5E4EB-1BD4-7C7D-0FB1-28F00372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38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F49247-6A9A-D9E0-441E-2FE77376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67B9135-7BFC-D8BF-03C5-AC5687965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B0DBCF3-38D2-06CD-4C76-94D4DFB71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311AA-673F-4AF9-B576-CA5C5B7DCFCF}" type="datetime1">
              <a:rPr lang="en-US" smtClean="0"/>
              <a:t>12/25/2023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1BD14E6-8BBA-AF89-1682-3D6F6F1F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2E3E6F-2D1C-4E60-FDCD-951300D3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19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8A090D-9505-D750-7324-E3FE5CA2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3B21BD-3B08-8158-436E-8E1689396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E4E518F-A9CD-6C2C-C5A0-9B2B91D8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C48B6F6-5348-8215-840D-4998A4C24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3A9E-98AF-4DE9-A027-1B4F56E06B2F}" type="datetime1">
              <a:rPr lang="en-US" smtClean="0"/>
              <a:t>12/25/2023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9AA61CC-4E00-C69A-4034-83FD43B4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E1B12C6-9F08-214F-1192-18EE63423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16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6AE26C-74FC-1B0E-39D5-98FEA9F37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F606FA3-31F1-9D00-F76A-CED290FF1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D8BBB30-8BE9-9D3C-DC46-A998ADE15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92D0B7E-61B1-9709-D17A-F02EEB629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7727E71-A31D-14E2-2DAF-351269A3B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429D7EE-67B6-8F65-754C-7A955DB81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56023-D5B3-42F6-AD34-5717AB2C19E8}" type="datetime1">
              <a:rPr lang="en-US" smtClean="0"/>
              <a:t>12/25/2023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297F96B3-7239-3243-7CB6-395AB7A25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06FB3D3-0D63-F117-3D8B-A3E5976D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60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E898F4E-C922-FB37-9C38-0B24A45ED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A620A90-8C0D-E948-4CF0-DB66D3D63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3D80F-23BA-4398-B137-1002F78B825D}" type="datetime1">
              <a:rPr lang="en-US" smtClean="0"/>
              <a:t>12/25/2023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4E77FFD-54A0-37FB-D1EF-1599E112F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2F49E04-9BF7-A46C-6F41-AA5C54FAF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99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5152BA5-A26D-758E-39E4-2ECDFD829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720EB-FB3A-474D-AF6F-FC59BD106C36}" type="datetime1">
              <a:rPr lang="en-US" smtClean="0"/>
              <a:t>12/25/2023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57D5856-E133-5FA8-EEA6-4A3C69186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5B1A146-A014-10B4-6A7C-92F860862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7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EE4D67-0CDA-2B06-E79D-39E2C801C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0A7DAA9-4CBB-3789-8BD8-E4CA26000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01142C8-9864-2390-7875-B96C39A73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D55967A-8AB2-A800-272F-CD90AD41B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ECF17-10BD-46A1-BC70-DB124505B7AF}" type="datetime1">
              <a:rPr lang="en-US" smtClean="0"/>
              <a:t>12/25/2023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285F5F6-C2F8-BFBF-FBC1-F628EA802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65F54C2-2EA4-5B2B-F9B6-ED8F08C0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1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DFA5D-F8AE-4589-9F04-63D9DCA600D2}" type="datetime1">
              <a:rPr lang="en-US" smtClean="0"/>
              <a:t>12/25/2023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85D567-78C6-8030-6E96-CDCD0CF6B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F07097F-8BD9-8738-53A7-2CF40724F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C65E893-B8A9-1227-E4BB-FBFD42E64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0F46705-2F07-CD6A-CBCC-873A8590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7B6B7-3D40-48CF-B485-2DC4248130D4}" type="datetime1">
              <a:rPr lang="en-US" smtClean="0"/>
              <a:t>12/25/2023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5B39ED0-9131-8146-BF2B-F3EB68E7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1A15470-FAEE-815C-E2B3-FB2F412E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312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DCCB34-DA67-F1FB-38AC-EF6E85A7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93A65B-E3D9-8BC1-388A-1663C40E5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CCF244-82D7-AAB8-8EB8-68DF8372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D579-766F-4AB2-B28A-CCF5A8B901DF}" type="datetime1">
              <a:rPr lang="en-US" smtClean="0"/>
              <a:t>12/25/2023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65AB01D-FA9D-B02A-BC0D-37FC1866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DCA3127-122C-6E31-49C6-6B7D1504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39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1F43B64-9164-759F-F163-C49B722509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095A864-24F9-0433-C0BC-AF76BFCF5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F93D09-DEF5-EC2D-8CD3-028D16E5B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5A6C-47DA-4686-9C78-B925C9606EEE}" type="datetime1">
              <a:rPr lang="en-US" smtClean="0"/>
              <a:t>12/25/2023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6D7097-8876-DAE5-A966-8FF083EFC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89B513-285B-47C7-76B9-D85E7F56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55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269A-56E6-46F3-B19B-2AE4655E0216}" type="datetime1">
              <a:rPr lang="en-US" smtClean="0"/>
              <a:t>12/25/2023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D6003-F119-4D78-8DEC-F819AD6B4474}" type="datetime1">
              <a:rPr lang="en-US" smtClean="0"/>
              <a:t>12/25/2023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1AFB-7920-4051-9725-27E8DE99F277}" type="datetime1">
              <a:rPr lang="en-US" smtClean="0"/>
              <a:t>12/25/2023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0F316-8D80-4C58-B019-C8A8BEC02F0D}" type="datetime1">
              <a:rPr lang="en-US" smtClean="0"/>
              <a:t>12/25/2023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1B8A-2D5F-4F9F-8977-4DBFCEB5BD45}" type="datetime1">
              <a:rPr lang="en-US" smtClean="0"/>
              <a:t>12/25/2023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634-7954-4A8E-8C84-0000118359D6}" type="datetime1">
              <a:rPr lang="en-US" smtClean="0"/>
              <a:t>12/25/2023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B5824-0CF1-43BD-B199-1243182E2B3C}" type="datetime1">
              <a:rPr lang="en-US" smtClean="0"/>
              <a:t>12/25/2023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8721008-8E64-4A94-9420-F5569A171410}" type="datetime1">
              <a:rPr lang="en-US" smtClean="0"/>
              <a:t>12/25/2023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A8BB591-0D06-CF76-8EB0-E21AEF7A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6CB56CA-17DE-BDEA-9BF1-EC037BDAF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2E15D72-B421-261A-D944-923B3F92B9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9174-90BF-46C6-B7C1-0727CC63AFC7}" type="datetime1">
              <a:rPr lang="en-US" smtClean="0"/>
              <a:t>12/25/2023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D52CEC-7487-47F3-785B-0C65D65CF6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EE2AFE-9372-66A3-E5A8-AA592FCF9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defTabSz="914126" rtl="1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r" defTabSz="914126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r" defTabSz="9141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r" defTabSz="9141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r" defTabSz="9141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r" defTabSz="9141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r" defTabSz="9141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r" defTabSz="9141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r" defTabSz="9141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r" defTabSz="914126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126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r" defTabSz="914126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r" defTabSz="914126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r" defTabSz="914126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r" defTabSz="914126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r" defTabSz="914126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r" defTabSz="914126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r" defTabSz="914126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r" defTabSz="914126" rtl="1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00942" y="1904035"/>
            <a:ext cx="10670272" cy="436360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Choosing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optimal hospital location is a crucial policy decision for government and health policymakers.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priority in healthcare is to provide all patients with the right place and exemplary service while ensuring fairness.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optimal hospital location is vital for the effectiveness, quality, and equity of health services.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choice of hospital location is a strategic decision that should be sustainable and capable of eliminating future problems.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31B8B-1DE9-F08F-B16B-539B4A0B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71" y="6267635"/>
            <a:ext cx="1107440" cy="574041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1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47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846A98-72B9-59D1-2347-510E54B2F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832605"/>
              </p:ext>
            </p:extLst>
          </p:nvPr>
        </p:nvGraphicFramePr>
        <p:xfrm>
          <a:off x="0" y="953136"/>
          <a:ext cx="12188825" cy="521025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047206">
                  <a:extLst>
                    <a:ext uri="{9D8B030D-6E8A-4147-A177-3AD203B41FA5}">
                      <a16:colId xmlns:a16="http://schemas.microsoft.com/office/drawing/2014/main" val="1601401763"/>
                    </a:ext>
                  </a:extLst>
                </a:gridCol>
                <a:gridCol w="3461068">
                  <a:extLst>
                    <a:ext uri="{9D8B030D-6E8A-4147-A177-3AD203B41FA5}">
                      <a16:colId xmlns:a16="http://schemas.microsoft.com/office/drawing/2014/main" val="904673108"/>
                    </a:ext>
                  </a:extLst>
                </a:gridCol>
                <a:gridCol w="4494971">
                  <a:extLst>
                    <a:ext uri="{9D8B030D-6E8A-4147-A177-3AD203B41FA5}">
                      <a16:colId xmlns:a16="http://schemas.microsoft.com/office/drawing/2014/main" val="2974077419"/>
                    </a:ext>
                  </a:extLst>
                </a:gridCol>
                <a:gridCol w="1185580">
                  <a:extLst>
                    <a:ext uri="{9D8B030D-6E8A-4147-A177-3AD203B41FA5}">
                      <a16:colId xmlns:a16="http://schemas.microsoft.com/office/drawing/2014/main" val="641523242"/>
                    </a:ext>
                  </a:extLst>
                </a:gridCol>
              </a:tblGrid>
              <a:tr h="3359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Criteria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Description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Classes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Rank </a:t>
                      </a:r>
                    </a:p>
                  </a:txBody>
                  <a:tcPr marT="37785" marB="37785"/>
                </a:tc>
                <a:extLst>
                  <a:ext uri="{0D108BD9-81ED-4DB2-BD59-A6C34878D82A}">
                    <a16:rowId xmlns:a16="http://schemas.microsoft.com/office/drawing/2014/main" val="3156431409"/>
                  </a:ext>
                </a:extLst>
              </a:tr>
              <a:tr h="1209124">
                <a:tc>
                  <a:txBody>
                    <a:bodyPr/>
                    <a:lstStyle/>
                    <a:p>
                      <a:r>
                        <a:rPr lang="en-US" sz="1500" dirty="0"/>
                        <a:t>Population 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The nearer to densely populated areas, the better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&gt;12000</a:t>
                      </a:r>
                    </a:p>
                    <a:p>
                      <a:r>
                        <a:rPr lang="en-US" sz="1500" dirty="0"/>
                        <a:t>7800 – 12000</a:t>
                      </a:r>
                    </a:p>
                    <a:p>
                      <a:r>
                        <a:rPr lang="en-US" sz="1500" dirty="0"/>
                        <a:t>4300 – 7800 </a:t>
                      </a:r>
                    </a:p>
                    <a:p>
                      <a:r>
                        <a:rPr lang="en-US" sz="1500" dirty="0"/>
                        <a:t>1300 – 4300 </a:t>
                      </a:r>
                    </a:p>
                    <a:p>
                      <a:r>
                        <a:rPr lang="en-US" sz="1500" dirty="0"/>
                        <a:t>&lt;1300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</a:t>
                      </a:r>
                    </a:p>
                    <a:p>
                      <a:pPr algn="ctr"/>
                      <a:r>
                        <a:rPr lang="en-US" sz="1500" dirty="0"/>
                        <a:t>4</a:t>
                      </a:r>
                    </a:p>
                    <a:p>
                      <a:pPr algn="ctr"/>
                      <a:r>
                        <a:rPr lang="en-US" sz="1500" dirty="0"/>
                        <a:t>3</a:t>
                      </a:r>
                    </a:p>
                    <a:p>
                      <a:pPr algn="ctr"/>
                      <a:r>
                        <a:rPr lang="en-US" sz="1500" dirty="0"/>
                        <a:t>2</a:t>
                      </a:r>
                    </a:p>
                    <a:p>
                      <a:pPr algn="ctr"/>
                      <a:r>
                        <a:rPr lang="en-US" sz="1500" dirty="0"/>
                        <a:t>1</a:t>
                      </a:r>
                    </a:p>
                  </a:txBody>
                  <a:tcPr marT="37785" marB="37785"/>
                </a:tc>
                <a:extLst>
                  <a:ext uri="{0D108BD9-81ED-4DB2-BD59-A6C34878D82A}">
                    <a16:rowId xmlns:a16="http://schemas.microsoft.com/office/drawing/2014/main" val="4220931022"/>
                  </a:ext>
                </a:extLst>
              </a:tr>
              <a:tr h="1209124">
                <a:tc>
                  <a:txBody>
                    <a:bodyPr/>
                    <a:lstStyle/>
                    <a:p>
                      <a:r>
                        <a:rPr lang="en-US" sz="1500" dirty="0"/>
                        <a:t>Existing hospitals  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The further away from the existing hospitals, the better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&gt;6</a:t>
                      </a:r>
                    </a:p>
                    <a:p>
                      <a:r>
                        <a:rPr lang="en-US" sz="1500" dirty="0"/>
                        <a:t>4.5 - 6</a:t>
                      </a:r>
                    </a:p>
                    <a:p>
                      <a:r>
                        <a:rPr lang="en-US" sz="1500" dirty="0"/>
                        <a:t>3 - 4.5</a:t>
                      </a:r>
                    </a:p>
                    <a:p>
                      <a:r>
                        <a:rPr lang="en-US" sz="1500" dirty="0"/>
                        <a:t>1.5 - 3</a:t>
                      </a:r>
                    </a:p>
                    <a:p>
                      <a:r>
                        <a:rPr lang="en-US" sz="1500" dirty="0"/>
                        <a:t>0 - 1.5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</a:t>
                      </a:r>
                    </a:p>
                    <a:p>
                      <a:pPr algn="ctr"/>
                      <a:r>
                        <a:rPr lang="en-US" sz="1500" dirty="0"/>
                        <a:t>4</a:t>
                      </a:r>
                    </a:p>
                    <a:p>
                      <a:pPr algn="ctr"/>
                      <a:r>
                        <a:rPr lang="en-US" sz="1500" dirty="0"/>
                        <a:t>3</a:t>
                      </a:r>
                    </a:p>
                    <a:p>
                      <a:pPr algn="ctr"/>
                      <a:r>
                        <a:rPr lang="en-US" sz="1500" dirty="0"/>
                        <a:t>2</a:t>
                      </a:r>
                    </a:p>
                    <a:p>
                      <a:pPr algn="ctr"/>
                      <a:r>
                        <a:rPr lang="en-US" sz="1500" dirty="0"/>
                        <a:t>1</a:t>
                      </a:r>
                    </a:p>
                  </a:txBody>
                  <a:tcPr marT="37785" marB="37785"/>
                </a:tc>
                <a:extLst>
                  <a:ext uri="{0D108BD9-81ED-4DB2-BD59-A6C34878D82A}">
                    <a16:rowId xmlns:a16="http://schemas.microsoft.com/office/drawing/2014/main" val="1289665536"/>
                  </a:ext>
                </a:extLst>
              </a:tr>
              <a:tr h="1209124">
                <a:tc>
                  <a:txBody>
                    <a:bodyPr/>
                    <a:lstStyle/>
                    <a:p>
                      <a:r>
                        <a:rPr lang="en-US" sz="1500" dirty="0"/>
                        <a:t>Main roads 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The nearer to the main roads, the better 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0 - 0.2</a:t>
                      </a:r>
                    </a:p>
                    <a:p>
                      <a:r>
                        <a:rPr lang="en-US" sz="1500" dirty="0"/>
                        <a:t>0.2 - 0.4</a:t>
                      </a:r>
                    </a:p>
                    <a:p>
                      <a:r>
                        <a:rPr lang="en-US" sz="1500" dirty="0"/>
                        <a:t>0.4 - 0.6</a:t>
                      </a:r>
                    </a:p>
                    <a:p>
                      <a:r>
                        <a:rPr lang="en-US" sz="1500" dirty="0"/>
                        <a:t>0.6 - 0.8</a:t>
                      </a:r>
                    </a:p>
                    <a:p>
                      <a:r>
                        <a:rPr lang="en-US" sz="1500" dirty="0"/>
                        <a:t>&gt;0.8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</a:t>
                      </a:r>
                    </a:p>
                    <a:p>
                      <a:pPr algn="ctr"/>
                      <a:r>
                        <a:rPr lang="en-US" sz="1500" dirty="0"/>
                        <a:t>4</a:t>
                      </a:r>
                    </a:p>
                    <a:p>
                      <a:pPr algn="ctr"/>
                      <a:r>
                        <a:rPr lang="en-US" sz="1500" dirty="0"/>
                        <a:t>3</a:t>
                      </a:r>
                    </a:p>
                    <a:p>
                      <a:pPr algn="ctr"/>
                      <a:r>
                        <a:rPr lang="en-US" sz="1500" dirty="0"/>
                        <a:t>2</a:t>
                      </a:r>
                    </a:p>
                    <a:p>
                      <a:pPr algn="ctr"/>
                      <a:r>
                        <a:rPr lang="en-US" sz="1500" dirty="0"/>
                        <a:t>1</a:t>
                      </a:r>
                    </a:p>
                  </a:txBody>
                  <a:tcPr marT="37785" marB="37785"/>
                </a:tc>
                <a:extLst>
                  <a:ext uri="{0D108BD9-81ED-4DB2-BD59-A6C34878D82A}">
                    <a16:rowId xmlns:a16="http://schemas.microsoft.com/office/drawing/2014/main" val="1183093562"/>
                  </a:ext>
                </a:extLst>
              </a:tr>
              <a:tr h="1209124">
                <a:tc>
                  <a:txBody>
                    <a:bodyPr/>
                    <a:lstStyle/>
                    <a:p>
                      <a:r>
                        <a:rPr lang="en-US" sz="1500" dirty="0"/>
                        <a:t>Gas petroleum stations 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The further away from the existing gas stations, the better 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&gt;0.4</a:t>
                      </a:r>
                    </a:p>
                    <a:p>
                      <a:r>
                        <a:rPr lang="en-US" sz="1500" dirty="0"/>
                        <a:t>0.3 - 0.4</a:t>
                      </a:r>
                    </a:p>
                    <a:p>
                      <a:r>
                        <a:rPr lang="en-US" sz="1500" dirty="0"/>
                        <a:t>0.2 - 0.3</a:t>
                      </a:r>
                    </a:p>
                    <a:p>
                      <a:r>
                        <a:rPr lang="en-US" sz="1500" dirty="0"/>
                        <a:t>0.1 - 0.2</a:t>
                      </a:r>
                    </a:p>
                    <a:p>
                      <a:r>
                        <a:rPr lang="en-US" sz="1500" dirty="0"/>
                        <a:t>0 - 0.1</a:t>
                      </a:r>
                    </a:p>
                  </a:txBody>
                  <a:tcPr marT="37785" marB="377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</a:t>
                      </a:r>
                    </a:p>
                    <a:p>
                      <a:pPr algn="ctr"/>
                      <a:r>
                        <a:rPr lang="en-US" sz="1500" dirty="0"/>
                        <a:t>4</a:t>
                      </a:r>
                    </a:p>
                    <a:p>
                      <a:pPr algn="ctr"/>
                      <a:r>
                        <a:rPr lang="en-US" sz="1500" dirty="0"/>
                        <a:t>3</a:t>
                      </a:r>
                    </a:p>
                    <a:p>
                      <a:pPr algn="ctr"/>
                      <a:r>
                        <a:rPr lang="en-US" sz="1500" dirty="0"/>
                        <a:t>2</a:t>
                      </a:r>
                    </a:p>
                    <a:p>
                      <a:pPr algn="ctr"/>
                      <a:r>
                        <a:rPr lang="en-US" sz="1500" dirty="0"/>
                        <a:t>1</a:t>
                      </a:r>
                    </a:p>
                  </a:txBody>
                  <a:tcPr marT="37785" marB="37785"/>
                </a:tc>
                <a:extLst>
                  <a:ext uri="{0D108BD9-81ED-4DB2-BD59-A6C34878D82A}">
                    <a16:rowId xmlns:a16="http://schemas.microsoft.com/office/drawing/2014/main" val="7526569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2E2CA8A-C0E4-E374-00B0-DC8469239644}"/>
              </a:ext>
            </a:extLst>
          </p:cNvPr>
          <p:cNvSpPr txBox="1"/>
          <p:nvPr/>
        </p:nvSpPr>
        <p:spPr>
          <a:xfrm>
            <a:off x="0" y="241938"/>
            <a:ext cx="100584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Table.</a:t>
            </a:r>
            <a:r>
              <a:rPr lang="ar-SA" sz="2400" dirty="0"/>
              <a:t>5</a:t>
            </a:r>
            <a:r>
              <a:rPr lang="en-US" sz="2400" dirty="0"/>
              <a:t> shows the ranking and classification for each criterion.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64923-BF2D-4C20-DCB8-6D17B4FA79C4}"/>
              </a:ext>
            </a:extLst>
          </p:cNvPr>
          <p:cNvSpPr txBox="1"/>
          <p:nvPr/>
        </p:nvSpPr>
        <p:spPr>
          <a:xfrm>
            <a:off x="8163560" y="3216634"/>
            <a:ext cx="92456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76393-572B-4252-140F-29A023B9B4D8}"/>
              </a:ext>
            </a:extLst>
          </p:cNvPr>
          <p:cNvSpPr txBox="1"/>
          <p:nvPr/>
        </p:nvSpPr>
        <p:spPr>
          <a:xfrm>
            <a:off x="8163560" y="4551787"/>
            <a:ext cx="660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1418A-6A1C-AA4C-90EB-2EE53FD11236}"/>
              </a:ext>
            </a:extLst>
          </p:cNvPr>
          <p:cNvSpPr txBox="1"/>
          <p:nvPr/>
        </p:nvSpPr>
        <p:spPr>
          <a:xfrm>
            <a:off x="8163560" y="5886941"/>
            <a:ext cx="7924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km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9925B9-0837-FEA3-9B96-30D9B111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10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10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846A98-72B9-59D1-2347-510E54B2F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335253"/>
              </p:ext>
            </p:extLst>
          </p:nvPr>
        </p:nvGraphicFramePr>
        <p:xfrm>
          <a:off x="-1" y="722062"/>
          <a:ext cx="12188825" cy="334103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047206">
                  <a:extLst>
                    <a:ext uri="{9D8B030D-6E8A-4147-A177-3AD203B41FA5}">
                      <a16:colId xmlns:a16="http://schemas.microsoft.com/office/drawing/2014/main" val="1601401763"/>
                    </a:ext>
                  </a:extLst>
                </a:gridCol>
                <a:gridCol w="3461068">
                  <a:extLst>
                    <a:ext uri="{9D8B030D-6E8A-4147-A177-3AD203B41FA5}">
                      <a16:colId xmlns:a16="http://schemas.microsoft.com/office/drawing/2014/main" val="904673108"/>
                    </a:ext>
                  </a:extLst>
                </a:gridCol>
                <a:gridCol w="4494971">
                  <a:extLst>
                    <a:ext uri="{9D8B030D-6E8A-4147-A177-3AD203B41FA5}">
                      <a16:colId xmlns:a16="http://schemas.microsoft.com/office/drawing/2014/main" val="2974077419"/>
                    </a:ext>
                  </a:extLst>
                </a:gridCol>
                <a:gridCol w="1185580">
                  <a:extLst>
                    <a:ext uri="{9D8B030D-6E8A-4147-A177-3AD203B41FA5}">
                      <a16:colId xmlns:a16="http://schemas.microsoft.com/office/drawing/2014/main" val="641523242"/>
                    </a:ext>
                  </a:extLst>
                </a:gridCol>
              </a:tblGrid>
              <a:tr h="41092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Criteria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Rank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431409"/>
                  </a:ext>
                </a:extLst>
              </a:tr>
              <a:tr h="1402658">
                <a:tc>
                  <a:txBody>
                    <a:bodyPr/>
                    <a:lstStyle/>
                    <a:p>
                      <a:r>
                        <a:rPr lang="en-US" sz="1800" dirty="0"/>
                        <a:t>Schools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The further away from the existing schools, the better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&gt;1.2</a:t>
                      </a:r>
                    </a:p>
                    <a:p>
                      <a:r>
                        <a:rPr lang="en-US" sz="1800" dirty="0"/>
                        <a:t>0.9 - 1.2</a:t>
                      </a:r>
                    </a:p>
                    <a:p>
                      <a:r>
                        <a:rPr lang="en-US" sz="1800" dirty="0"/>
                        <a:t>0.6 - 0.9</a:t>
                      </a:r>
                    </a:p>
                    <a:p>
                      <a:r>
                        <a:rPr lang="en-US" sz="1800" dirty="0"/>
                        <a:t>0.3 - 0.6</a:t>
                      </a:r>
                    </a:p>
                    <a:p>
                      <a:r>
                        <a:rPr lang="en-US" sz="1800" dirty="0"/>
                        <a:t>0 - 0.3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  <a:p>
                      <a:pPr algn="ctr"/>
                      <a:r>
                        <a:rPr lang="en-US" sz="1800" dirty="0"/>
                        <a:t>4</a:t>
                      </a:r>
                    </a:p>
                    <a:p>
                      <a:pPr algn="ctr"/>
                      <a:r>
                        <a:rPr lang="en-US" sz="1800" dirty="0"/>
                        <a:t>3</a:t>
                      </a:r>
                    </a:p>
                    <a:p>
                      <a:pPr algn="ctr"/>
                      <a:r>
                        <a:rPr lang="en-US" sz="1800" dirty="0"/>
                        <a:t>2</a:t>
                      </a:r>
                    </a:p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0931022"/>
                  </a:ext>
                </a:extLst>
              </a:tr>
              <a:tr h="1467064">
                <a:tc>
                  <a:txBody>
                    <a:bodyPr/>
                    <a:lstStyle/>
                    <a:p>
                      <a:r>
                        <a:rPr lang="en-US" sz="1800" dirty="0"/>
                        <a:t>Factories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The further away from the existing factories, the better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&gt;6</a:t>
                      </a:r>
                    </a:p>
                    <a:p>
                      <a:r>
                        <a:rPr lang="en-US" sz="1800" dirty="0"/>
                        <a:t>4.5 - 6</a:t>
                      </a:r>
                    </a:p>
                    <a:p>
                      <a:r>
                        <a:rPr lang="en-US" sz="1800" dirty="0"/>
                        <a:t>3 - 4.5</a:t>
                      </a:r>
                    </a:p>
                    <a:p>
                      <a:r>
                        <a:rPr lang="en-US" sz="1800" dirty="0"/>
                        <a:t>1.5 - 3</a:t>
                      </a:r>
                    </a:p>
                    <a:p>
                      <a:r>
                        <a:rPr lang="en-US" sz="1800" dirty="0"/>
                        <a:t>0 - 1.5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  <a:p>
                      <a:pPr algn="ctr"/>
                      <a:r>
                        <a:rPr lang="en-US" sz="1800" dirty="0"/>
                        <a:t>4</a:t>
                      </a:r>
                    </a:p>
                    <a:p>
                      <a:pPr algn="ctr"/>
                      <a:r>
                        <a:rPr lang="en-US" sz="1800" dirty="0"/>
                        <a:t>3</a:t>
                      </a:r>
                    </a:p>
                    <a:p>
                      <a:pPr algn="ctr"/>
                      <a:r>
                        <a:rPr lang="en-US" sz="1800" dirty="0"/>
                        <a:t>2</a:t>
                      </a:r>
                    </a:p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966553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2E2CA8A-C0E4-E374-00B0-DC8469239644}"/>
              </a:ext>
            </a:extLst>
          </p:cNvPr>
          <p:cNvSpPr txBox="1"/>
          <p:nvPr/>
        </p:nvSpPr>
        <p:spPr>
          <a:xfrm>
            <a:off x="-1" y="256032"/>
            <a:ext cx="100584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Table.5 shows the ranking and classification for each criterion.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64923-BF2D-4C20-DCB8-6D17B4FA79C4}"/>
              </a:ext>
            </a:extLst>
          </p:cNvPr>
          <p:cNvSpPr txBox="1"/>
          <p:nvPr/>
        </p:nvSpPr>
        <p:spPr>
          <a:xfrm>
            <a:off x="8163560" y="3216634"/>
            <a:ext cx="92456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6C40E-734C-4086-FBDD-8F5169045A66}"/>
              </a:ext>
            </a:extLst>
          </p:cNvPr>
          <p:cNvSpPr txBox="1"/>
          <p:nvPr/>
        </p:nvSpPr>
        <p:spPr>
          <a:xfrm>
            <a:off x="8163560" y="1710355"/>
            <a:ext cx="92456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km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54E0507-B9A9-92A5-CB4F-365A8758A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11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6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7EB2A75-0D7D-2410-6D96-B5C1B82DF70D}"/>
              </a:ext>
            </a:extLst>
          </p:cNvPr>
          <p:cNvSpPr txBox="1"/>
          <p:nvPr/>
        </p:nvSpPr>
        <p:spPr>
          <a:xfrm>
            <a:off x="3604465" y="6181189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6. </a:t>
            </a:r>
            <a:r>
              <a:rPr lang="en-US" dirty="0"/>
              <a:t>Shows the Euclidian distance of factories. </a:t>
            </a:r>
          </a:p>
          <a:p>
            <a:pPr algn="ctr"/>
            <a:r>
              <a:rPr lang="en-US" dirty="0"/>
              <a:t> The further away from factories, the better.</a:t>
            </a:r>
          </a:p>
        </p:txBody>
      </p:sp>
      <p:pic>
        <p:nvPicPr>
          <p:cNvPr id="5" name="صورة 4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DD98D6EE-F32A-2CA0-2580-BD3876CCB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6214032" cy="621792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1C31549-42E3-B783-12EA-C68B90265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751898"/>
              </p:ext>
            </p:extLst>
          </p:nvPr>
        </p:nvGraphicFramePr>
        <p:xfrm>
          <a:off x="735123" y="1236486"/>
          <a:ext cx="2869342" cy="438502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4671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434671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Classes 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4.5 - 6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– 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–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6E42E6-AE18-B0D6-F8DC-680C39FB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12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0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E8A65F-C1C8-58D0-E022-66241A8E7592}"/>
              </a:ext>
            </a:extLst>
          </p:cNvPr>
          <p:cNvSpPr txBox="1"/>
          <p:nvPr/>
        </p:nvSpPr>
        <p:spPr>
          <a:xfrm>
            <a:off x="3770369" y="6238240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7. </a:t>
            </a:r>
            <a:r>
              <a:rPr lang="en-US" dirty="0"/>
              <a:t>Shows the Euclidian distance of gas stations. </a:t>
            </a:r>
          </a:p>
          <a:p>
            <a:pPr algn="ctr"/>
            <a:r>
              <a:rPr lang="en-US" dirty="0"/>
              <a:t> The further away from gas stations, the better.</a:t>
            </a:r>
          </a:p>
        </p:txBody>
      </p:sp>
      <p:pic>
        <p:nvPicPr>
          <p:cNvPr id="7" name="صورة 6" descr="صورة تحتوي على نص, لقطة شاشة, خريطة, رسم بياني&#10;&#10;تم إنشاء الوصف تلقائياً">
            <a:extLst>
              <a:ext uri="{FF2B5EF4-FFF2-40B4-BE49-F238E27FC236}">
                <a16:creationId xmlns:a16="http://schemas.microsoft.com/office/drawing/2014/main" id="{0D3623E7-0618-083C-22B9-78AD92CA8F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6214033" cy="621792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243F08-0DA3-6AE2-8F7A-C778FAF4D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764707"/>
              </p:ext>
            </p:extLst>
          </p:nvPr>
        </p:nvGraphicFramePr>
        <p:xfrm>
          <a:off x="735123" y="1236486"/>
          <a:ext cx="2869342" cy="438502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4671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434671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Classes 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0.3 - 0.4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 – 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 – 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</a:tbl>
          </a:graphicData>
        </a:graphic>
      </p:graphicFrame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472DF8-46F8-A9B9-7A20-15D39E79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13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44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5631AD-4DA1-EE4B-5EB6-F82F9EADE9BA}"/>
              </a:ext>
            </a:extLst>
          </p:cNvPr>
          <p:cNvSpPr txBox="1"/>
          <p:nvPr/>
        </p:nvSpPr>
        <p:spPr>
          <a:xfrm>
            <a:off x="3516369" y="6211669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8. </a:t>
            </a:r>
            <a:r>
              <a:rPr lang="en-US" dirty="0"/>
              <a:t>Shows the Euclidian distance of schools. </a:t>
            </a:r>
          </a:p>
          <a:p>
            <a:pPr algn="ctr"/>
            <a:r>
              <a:rPr lang="en-US" dirty="0"/>
              <a:t> The further away from schools, the better.</a:t>
            </a:r>
          </a:p>
        </p:txBody>
      </p:sp>
      <p:pic>
        <p:nvPicPr>
          <p:cNvPr id="6" name="صورة 5" descr="صورة تحتوي على نص, لقطة شاشة, خريطة, رسم بياني&#10;&#10;تم إنشاء الوصف تلقائياً">
            <a:extLst>
              <a:ext uri="{FF2B5EF4-FFF2-40B4-BE49-F238E27FC236}">
                <a16:creationId xmlns:a16="http://schemas.microsoft.com/office/drawing/2014/main" id="{3EC579BA-A07D-48ED-AB93-8AC6CBEF5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6214032" cy="621792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3F68F3-4378-026E-6C56-8AB863F67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874713"/>
              </p:ext>
            </p:extLst>
          </p:nvPr>
        </p:nvGraphicFramePr>
        <p:xfrm>
          <a:off x="735123" y="1236486"/>
          <a:ext cx="2869342" cy="438502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4671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434671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Classes 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 – 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 – 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 – 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</a:tbl>
          </a:graphicData>
        </a:graphic>
      </p:graphicFrame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E4A6E4-C532-B866-9594-BEB85C31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14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109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D46AAA5-09DC-BB6D-906C-1159278B8B37}"/>
              </a:ext>
            </a:extLst>
          </p:cNvPr>
          <p:cNvSpPr txBox="1"/>
          <p:nvPr/>
        </p:nvSpPr>
        <p:spPr>
          <a:xfrm>
            <a:off x="3604465" y="6217920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9. </a:t>
            </a:r>
            <a:r>
              <a:rPr lang="en-US" dirty="0"/>
              <a:t>Shows the Euclidian distance of hospitals. </a:t>
            </a:r>
          </a:p>
          <a:p>
            <a:pPr algn="ctr"/>
            <a:r>
              <a:rPr lang="en-US" dirty="0"/>
              <a:t> The further away from hospitals, the better.</a:t>
            </a:r>
          </a:p>
        </p:txBody>
      </p:sp>
      <p:pic>
        <p:nvPicPr>
          <p:cNvPr id="6" name="صورة 5" descr="صورة تحتوي على نص, لقطة شاشة, خريطة&#10;&#10;تم إنشاء الوصف تلقائياً">
            <a:extLst>
              <a:ext uri="{FF2B5EF4-FFF2-40B4-BE49-F238E27FC236}">
                <a16:creationId xmlns:a16="http://schemas.microsoft.com/office/drawing/2014/main" id="{3C5B11B3-BDAF-564D-D476-25FFFA278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6214033" cy="621792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77A8F8A-0223-46DE-F238-F42F14D79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037454"/>
              </p:ext>
            </p:extLst>
          </p:nvPr>
        </p:nvGraphicFramePr>
        <p:xfrm>
          <a:off x="735123" y="1236486"/>
          <a:ext cx="2869342" cy="438502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4671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434671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Classes 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4.5 - 6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– 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–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–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8043CE3-B295-6E35-E5FB-DDF94121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15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696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5CA45B-0B8C-EE38-8164-797F0C8A48ED}"/>
              </a:ext>
            </a:extLst>
          </p:cNvPr>
          <p:cNvSpPr txBox="1"/>
          <p:nvPr/>
        </p:nvSpPr>
        <p:spPr>
          <a:xfrm>
            <a:off x="3821169" y="6217920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10. </a:t>
            </a:r>
            <a:r>
              <a:rPr lang="en-US" dirty="0"/>
              <a:t>Shows the Euclidian distance of main roads. </a:t>
            </a:r>
          </a:p>
          <a:p>
            <a:pPr algn="ctr"/>
            <a:r>
              <a:rPr lang="en-US" dirty="0"/>
              <a:t> The nearer to the main roads, the better.</a:t>
            </a:r>
          </a:p>
        </p:txBody>
      </p:sp>
      <p:pic>
        <p:nvPicPr>
          <p:cNvPr id="6" name="صورة 5" descr="صورة تحتوي على نص, خريطة, لقطة شاشة, رسم بياني&#10;&#10;تم إنشاء الوصف تلقائياً">
            <a:extLst>
              <a:ext uri="{FF2B5EF4-FFF2-40B4-BE49-F238E27FC236}">
                <a16:creationId xmlns:a16="http://schemas.microsoft.com/office/drawing/2014/main" id="{7CF6540A-8FE9-589B-A7B1-9B014420A0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6208648" cy="621792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F3FD4C-25B5-D12D-7A51-F205D45DC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8057604"/>
              </p:ext>
            </p:extLst>
          </p:nvPr>
        </p:nvGraphicFramePr>
        <p:xfrm>
          <a:off x="735123" y="1236486"/>
          <a:ext cx="2869342" cy="438502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4671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434671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Classes 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0 - 0.2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 – 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 – 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 – 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FAD0C58-EC89-56CB-66DC-454340E8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16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7289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5CA45B-0B8C-EE38-8164-797F0C8A48ED}"/>
              </a:ext>
            </a:extLst>
          </p:cNvPr>
          <p:cNvSpPr txBox="1"/>
          <p:nvPr/>
        </p:nvSpPr>
        <p:spPr>
          <a:xfrm>
            <a:off x="3964997" y="6211665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11. </a:t>
            </a:r>
            <a:r>
              <a:rPr lang="en-US" dirty="0"/>
              <a:t>Shows the population density. </a:t>
            </a:r>
          </a:p>
          <a:p>
            <a:pPr algn="ctr"/>
            <a:r>
              <a:rPr lang="en-US" dirty="0"/>
              <a:t> The nearer to densely populated areas, the better.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F3FD4C-25B5-D12D-7A51-F205D45DC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97485"/>
              </p:ext>
            </p:extLst>
          </p:nvPr>
        </p:nvGraphicFramePr>
        <p:xfrm>
          <a:off x="735123" y="1236486"/>
          <a:ext cx="2869342" cy="438502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39587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229755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Classes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7800 -  12000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4300 – 7800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1300 – 4300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&lt;=1300</a:t>
                      </a: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9E5DCBD-493D-23D9-F288-58E9B331DF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"/>
            <a:ext cx="6217920" cy="622180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405F812-D9C7-51C0-1AEE-30B6C0F3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17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4874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FB140C4-7943-5167-5DC8-3334EC043B0B}"/>
              </a:ext>
            </a:extLst>
          </p:cNvPr>
          <p:cNvCxnSpPr>
            <a:cxnSpLocks/>
          </p:cNvCxnSpPr>
          <p:nvPr/>
        </p:nvCxnSpPr>
        <p:spPr>
          <a:xfrm>
            <a:off x="8014660" y="1151559"/>
            <a:ext cx="9027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ED77AE7-DE32-EF39-94B8-08F7DECEF5A8}"/>
              </a:ext>
            </a:extLst>
          </p:cNvPr>
          <p:cNvCxnSpPr>
            <a:cxnSpLocks/>
          </p:cNvCxnSpPr>
          <p:nvPr/>
        </p:nvCxnSpPr>
        <p:spPr>
          <a:xfrm>
            <a:off x="7950081" y="1789432"/>
            <a:ext cx="9027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192D9C6-308B-0A37-C416-EE062CB4AB38}"/>
              </a:ext>
            </a:extLst>
          </p:cNvPr>
          <p:cNvCxnSpPr>
            <a:cxnSpLocks/>
          </p:cNvCxnSpPr>
          <p:nvPr/>
        </p:nvCxnSpPr>
        <p:spPr>
          <a:xfrm>
            <a:off x="8000083" y="2434317"/>
            <a:ext cx="9027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86DC5A6-AF39-6D4C-47E3-79C0D6AFB8CD}"/>
              </a:ext>
            </a:extLst>
          </p:cNvPr>
          <p:cNvCxnSpPr>
            <a:cxnSpLocks/>
          </p:cNvCxnSpPr>
          <p:nvPr/>
        </p:nvCxnSpPr>
        <p:spPr>
          <a:xfrm flipV="1">
            <a:off x="7820569" y="3111466"/>
            <a:ext cx="10591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66E1DE5-E24C-6D68-2169-2C4AA1EC9FCD}"/>
              </a:ext>
            </a:extLst>
          </p:cNvPr>
          <p:cNvCxnSpPr>
            <a:cxnSpLocks/>
          </p:cNvCxnSpPr>
          <p:nvPr/>
        </p:nvCxnSpPr>
        <p:spPr>
          <a:xfrm flipV="1">
            <a:off x="7780831" y="3848804"/>
            <a:ext cx="1154354" cy="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DDA2FDA-E03C-AF35-37C2-B7DB137DC336}"/>
              </a:ext>
            </a:extLst>
          </p:cNvPr>
          <p:cNvSpPr txBox="1"/>
          <p:nvPr/>
        </p:nvSpPr>
        <p:spPr>
          <a:xfrm>
            <a:off x="8872095" y="977059"/>
            <a:ext cx="173075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C1xW1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E0B92C-A266-1688-51CA-3E52FD8B093B}"/>
              </a:ext>
            </a:extLst>
          </p:cNvPr>
          <p:cNvSpPr txBox="1"/>
          <p:nvPr/>
        </p:nvSpPr>
        <p:spPr>
          <a:xfrm>
            <a:off x="8899672" y="2255758"/>
            <a:ext cx="192511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C3xW3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57B9CEC-AA19-1EDB-D837-E80FD020E0C8}"/>
              </a:ext>
            </a:extLst>
          </p:cNvPr>
          <p:cNvSpPr txBox="1"/>
          <p:nvPr/>
        </p:nvSpPr>
        <p:spPr>
          <a:xfrm>
            <a:off x="8872095" y="1602566"/>
            <a:ext cx="18550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C2xW2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A18EB2-0DC9-4965-67B7-7707CAA5F736}"/>
              </a:ext>
            </a:extLst>
          </p:cNvPr>
          <p:cNvSpPr txBox="1"/>
          <p:nvPr/>
        </p:nvSpPr>
        <p:spPr>
          <a:xfrm>
            <a:off x="8867351" y="2919078"/>
            <a:ext cx="17305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C4xW4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122486C-D827-6919-6FBD-4B7729A1DBEC}"/>
              </a:ext>
            </a:extLst>
          </p:cNvPr>
          <p:cNvSpPr txBox="1"/>
          <p:nvPr/>
        </p:nvSpPr>
        <p:spPr>
          <a:xfrm>
            <a:off x="8881929" y="3678247"/>
            <a:ext cx="17159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C5xW5</a:t>
            </a:r>
          </a:p>
        </p:txBody>
      </p:sp>
      <p:pic>
        <p:nvPicPr>
          <p:cNvPr id="23" name="صورة 22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B496DCE2-8772-229A-1C4A-F9E2D8CFE7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t="26236" r="31239" b="21541"/>
          <a:stretch/>
        </p:blipFill>
        <p:spPr>
          <a:xfrm>
            <a:off x="3980664" y="4644303"/>
            <a:ext cx="3733168" cy="2467136"/>
          </a:xfrm>
          <a:prstGeom prst="rect">
            <a:avLst/>
          </a:prstGeom>
          <a:ln w="50800">
            <a:solidFill>
              <a:schemeClr val="tx1"/>
            </a:solidFill>
          </a:ln>
          <a:scene3d>
            <a:camera prst="orthographicFront">
              <a:rot lat="3102000" lon="2172000" rev="2580000"/>
            </a:camera>
            <a:lightRig rig="threePt" dir="t"/>
          </a:scene3d>
        </p:spPr>
      </p:pic>
      <p:pic>
        <p:nvPicPr>
          <p:cNvPr id="6" name="صورة 5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D3865E84-CD39-B772-4536-4A3AB79B82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27907" r="30336" b="23101"/>
          <a:stretch/>
        </p:blipFill>
        <p:spPr>
          <a:xfrm>
            <a:off x="3986377" y="3203944"/>
            <a:ext cx="3756127" cy="244584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3102000" lon="2172000" rev="258000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صورة 16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8939B8FE-60EE-FAA2-BE36-6B3DAC7335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25233" r="29910" b="20000"/>
          <a:stretch/>
        </p:blipFill>
        <p:spPr>
          <a:xfrm>
            <a:off x="3979126" y="2463654"/>
            <a:ext cx="3733168" cy="2467138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3102000" lon="2172000" rev="2580000"/>
            </a:camera>
            <a:lightRig rig="threePt" dir="t"/>
          </a:scene3d>
        </p:spPr>
      </p:pic>
      <p:pic>
        <p:nvPicPr>
          <p:cNvPr id="8" name="صورة 7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D15EAAEB-DAD0-E815-7404-48A956A18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26236" r="29910" b="21541"/>
          <a:stretch/>
        </p:blipFill>
        <p:spPr>
          <a:xfrm>
            <a:off x="3974235" y="1727512"/>
            <a:ext cx="3726113" cy="245649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3102000" lon="2172000" rev="2580000"/>
            </a:camera>
            <a:lightRig rig="threePt" dir="t"/>
          </a:scene3d>
        </p:spPr>
      </p:pic>
      <p:pic>
        <p:nvPicPr>
          <p:cNvPr id="15" name="صورة 14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2CE286DF-F45E-117A-2842-E71851B632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26810" r="29910" b="23101"/>
          <a:stretch/>
        </p:blipFill>
        <p:spPr>
          <a:xfrm>
            <a:off x="3970832" y="1085846"/>
            <a:ext cx="3733168" cy="2456491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3102000" lon="2172000" rev="2580000"/>
            </a:camera>
            <a:lightRig rig="threePt" dir="t"/>
          </a:scene3d>
        </p:spPr>
      </p:pic>
      <p:pic>
        <p:nvPicPr>
          <p:cNvPr id="10" name="صورة 9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B6F720A2-1C70-06CA-A2ED-622342FE7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27907" r="31465" b="21541"/>
          <a:stretch/>
        </p:blipFill>
        <p:spPr>
          <a:xfrm>
            <a:off x="3980664" y="417757"/>
            <a:ext cx="3733168" cy="2446147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3102000" lon="2172000" rev="2580000"/>
            </a:camera>
            <a:lightRig rig="threePt" dir="t"/>
          </a:scene3d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CB7C31E5-416A-370A-D6D6-1844B6D7B265}"/>
              </a:ext>
            </a:extLst>
          </p:cNvPr>
          <p:cNvSpPr/>
          <p:nvPr/>
        </p:nvSpPr>
        <p:spPr>
          <a:xfrm>
            <a:off x="4489295" y="4962863"/>
            <a:ext cx="1125885" cy="400110"/>
          </a:xfrm>
          <a:prstGeom prst="rect">
            <a:avLst/>
          </a:prstGeom>
          <a:noFill/>
          <a:scene3d>
            <a:camera prst="orthographicFront">
              <a:rot lat="3102000" lon="2172000" rev="258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Factories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23DD4856-3A36-4F6D-606B-DCD1DE4B89CF}"/>
              </a:ext>
            </a:extLst>
          </p:cNvPr>
          <p:cNvSpPr/>
          <p:nvPr/>
        </p:nvSpPr>
        <p:spPr>
          <a:xfrm>
            <a:off x="4402258" y="3424115"/>
            <a:ext cx="1447449" cy="400110"/>
          </a:xfrm>
          <a:prstGeom prst="rect">
            <a:avLst/>
          </a:prstGeom>
          <a:noFill/>
          <a:scene3d>
            <a:camera prst="orthographicFront">
              <a:rot lat="3102000" lon="2172000" rev="258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Gas stations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86B49984-0E80-684E-CFB1-60C8DF84BE1C}"/>
              </a:ext>
            </a:extLst>
          </p:cNvPr>
          <p:cNvSpPr/>
          <p:nvPr/>
        </p:nvSpPr>
        <p:spPr>
          <a:xfrm>
            <a:off x="4529551" y="1487156"/>
            <a:ext cx="976550" cy="400110"/>
          </a:xfrm>
          <a:prstGeom prst="rect">
            <a:avLst/>
          </a:prstGeom>
          <a:noFill/>
          <a:scene3d>
            <a:camera prst="orthographicFront">
              <a:rot lat="3102000" lon="2172000" rev="258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Schools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1D9D5923-9BF0-A482-B160-B387AEE1BE7E}"/>
              </a:ext>
            </a:extLst>
          </p:cNvPr>
          <p:cNvSpPr/>
          <p:nvPr/>
        </p:nvSpPr>
        <p:spPr>
          <a:xfrm>
            <a:off x="4532878" y="2863674"/>
            <a:ext cx="812595" cy="400110"/>
          </a:xfrm>
          <a:prstGeom prst="rect">
            <a:avLst/>
          </a:prstGeom>
          <a:noFill/>
          <a:scene3d>
            <a:camera prst="orthographicFront">
              <a:rot lat="3102000" lon="2172000" rev="258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Roads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F8F1F249-48E1-523A-36C7-3C6CD2C7E927}"/>
              </a:ext>
            </a:extLst>
          </p:cNvPr>
          <p:cNvSpPr/>
          <p:nvPr/>
        </p:nvSpPr>
        <p:spPr>
          <a:xfrm>
            <a:off x="4471549" y="2209827"/>
            <a:ext cx="1141724" cy="400110"/>
          </a:xfrm>
          <a:prstGeom prst="rect">
            <a:avLst/>
          </a:prstGeom>
          <a:noFill/>
          <a:scene3d>
            <a:camera prst="orthographicFront">
              <a:rot lat="3102000" lon="2172000" rev="258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Hospitals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46E00C9-3D72-FC16-E753-30E0B28E3ECE}"/>
              </a:ext>
            </a:extLst>
          </p:cNvPr>
          <p:cNvSpPr/>
          <p:nvPr/>
        </p:nvSpPr>
        <p:spPr>
          <a:xfrm>
            <a:off x="4476341" y="6324643"/>
            <a:ext cx="1200971" cy="400110"/>
          </a:xfrm>
          <a:prstGeom prst="rect">
            <a:avLst/>
          </a:prstGeom>
          <a:noFill/>
          <a:scene3d>
            <a:camera prst="orthographicFront">
              <a:rot lat="3102000" lon="2172000" rev="258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Final map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Straight Arrow Connector 60">
            <a:extLst>
              <a:ext uri="{FF2B5EF4-FFF2-40B4-BE49-F238E27FC236}">
                <a16:creationId xmlns:a16="http://schemas.microsoft.com/office/drawing/2014/main" id="{A776EB59-582F-B2C2-069F-BF41293331D7}"/>
              </a:ext>
            </a:extLst>
          </p:cNvPr>
          <p:cNvCxnSpPr>
            <a:cxnSpLocks/>
          </p:cNvCxnSpPr>
          <p:nvPr/>
        </p:nvCxnSpPr>
        <p:spPr>
          <a:xfrm>
            <a:off x="8054161" y="4543339"/>
            <a:ext cx="9027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67">
            <a:extLst>
              <a:ext uri="{FF2B5EF4-FFF2-40B4-BE49-F238E27FC236}">
                <a16:creationId xmlns:a16="http://schemas.microsoft.com/office/drawing/2014/main" id="{8EF4DD5A-6E3D-2405-2E22-FAD64EA212F7}"/>
              </a:ext>
            </a:extLst>
          </p:cNvPr>
          <p:cNvSpPr txBox="1"/>
          <p:nvPr/>
        </p:nvSpPr>
        <p:spPr>
          <a:xfrm>
            <a:off x="8886844" y="4381254"/>
            <a:ext cx="17159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C6xW6</a:t>
            </a:r>
          </a:p>
        </p:txBody>
      </p:sp>
      <p:pic>
        <p:nvPicPr>
          <p:cNvPr id="13" name="صورة 12" descr="صورة تحتوي على نص, لقطة شاشة, خريطة, رسم بياني&#10;&#10;تم إنشاء الوصف تلقائياً">
            <a:extLst>
              <a:ext uri="{FF2B5EF4-FFF2-40B4-BE49-F238E27FC236}">
                <a16:creationId xmlns:a16="http://schemas.microsoft.com/office/drawing/2014/main" id="{61DD2EA6-4A33-8F2B-C607-C8FD43F62D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26093" r="29910" b="23101"/>
          <a:stretch/>
        </p:blipFill>
        <p:spPr>
          <a:xfrm>
            <a:off x="3985832" y="-250597"/>
            <a:ext cx="3699070" cy="245649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3102000" lon="2172000" rev="2580000"/>
            </a:camera>
            <a:lightRig rig="threePt" dir="t"/>
          </a:scene3d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C54D17C2-A7B2-8068-E75F-917AAADB5459}"/>
              </a:ext>
            </a:extLst>
          </p:cNvPr>
          <p:cNvSpPr/>
          <p:nvPr/>
        </p:nvSpPr>
        <p:spPr>
          <a:xfrm>
            <a:off x="4415862" y="1423246"/>
            <a:ext cx="1312090" cy="400110"/>
          </a:xfrm>
          <a:prstGeom prst="rect">
            <a:avLst/>
          </a:prstGeom>
          <a:noFill/>
          <a:scene3d>
            <a:camera prst="orthographicFront">
              <a:rot lat="3102000" lon="2172000" rev="258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Population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1F7440EC-80BF-503C-770E-AE745844B9DB}"/>
              </a:ext>
            </a:extLst>
          </p:cNvPr>
          <p:cNvSpPr/>
          <p:nvPr/>
        </p:nvSpPr>
        <p:spPr>
          <a:xfrm>
            <a:off x="4529553" y="4230355"/>
            <a:ext cx="976550" cy="400110"/>
          </a:xfrm>
          <a:prstGeom prst="rect">
            <a:avLst/>
          </a:prstGeom>
          <a:noFill/>
          <a:scene3d>
            <a:camera prst="orthographicFront">
              <a:rot lat="3102000" lon="2172000" rev="258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Schools</a:t>
            </a:r>
            <a:endParaRPr lang="ar-SA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TextBox 3">
            <a:extLst>
              <a:ext uri="{FF2B5EF4-FFF2-40B4-BE49-F238E27FC236}">
                <a16:creationId xmlns:a16="http://schemas.microsoft.com/office/drawing/2014/main" id="{E9F10F1E-E40B-4AA2-A404-66C9B9A2B3C8}"/>
              </a:ext>
            </a:extLst>
          </p:cNvPr>
          <p:cNvSpPr txBox="1"/>
          <p:nvPr/>
        </p:nvSpPr>
        <p:spPr>
          <a:xfrm>
            <a:off x="6543489" y="6360281"/>
            <a:ext cx="371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12. </a:t>
            </a:r>
            <a:r>
              <a:rPr lang="en-US" dirty="0"/>
              <a:t>Shows GIS layers model</a:t>
            </a:r>
          </a:p>
        </p:txBody>
      </p: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20EE2459-A82B-ADBE-814D-4259D47448B4}"/>
              </a:ext>
            </a:extLst>
          </p:cNvPr>
          <p:cNvCxnSpPr/>
          <p:nvPr/>
        </p:nvCxnSpPr>
        <p:spPr>
          <a:xfrm>
            <a:off x="9468509" y="4930792"/>
            <a:ext cx="0" cy="11221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4DF5C046-E4AF-587E-9069-46190734E336}"/>
              </a:ext>
            </a:extLst>
          </p:cNvPr>
          <p:cNvCxnSpPr/>
          <p:nvPr/>
        </p:nvCxnSpPr>
        <p:spPr>
          <a:xfrm flipH="1">
            <a:off x="8416457" y="6052965"/>
            <a:ext cx="10520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73C67CD-86C4-B405-8F2A-741D2E82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>
                <a:solidFill>
                  <a:schemeClr val="tx2"/>
                </a:solidFill>
                <a:latin typeface="Century Gothic (head) "/>
                <a:cs typeface="Arial" panose="020B0604020202020204" pitchFamily="34" charset="0"/>
              </a:rPr>
              <a:t>18</a:t>
            </a:fld>
            <a:endParaRPr lang="en-US" sz="1800" dirty="0">
              <a:solidFill>
                <a:schemeClr val="tx2"/>
              </a:solidFill>
              <a:latin typeface="Century Gothic (head)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641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50EF6B-EB30-8B32-75A6-608236E4FE63}"/>
              </a:ext>
            </a:extLst>
          </p:cNvPr>
          <p:cNvSpPr txBox="1"/>
          <p:nvPr/>
        </p:nvSpPr>
        <p:spPr>
          <a:xfrm>
            <a:off x="3963053" y="6217920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13. </a:t>
            </a:r>
            <a:r>
              <a:rPr lang="en-US" dirty="0"/>
              <a:t>Shows the resultant map, after applying spatial analysis tools. </a:t>
            </a:r>
          </a:p>
        </p:txBody>
      </p:sp>
      <p:pic>
        <p:nvPicPr>
          <p:cNvPr id="6" name="صورة 5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599450F4-5F39-B2F8-1C1E-D632555CD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6214033" cy="621792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09881C-C79F-9D30-6881-50A934420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985419"/>
              </p:ext>
            </p:extLst>
          </p:nvPr>
        </p:nvGraphicFramePr>
        <p:xfrm>
          <a:off x="785923" y="871067"/>
          <a:ext cx="2869342" cy="511586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4671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434671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Stations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653982"/>
                  </a:ext>
                </a:extLst>
              </a:tr>
            </a:tbl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19E4B63-4A26-59A2-94EC-582E0B3B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19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1245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265760"/>
            <a:ext cx="9753600" cy="1325562"/>
          </a:xfrm>
        </p:spPr>
        <p:txBody>
          <a:bodyPr/>
          <a:lstStyle/>
          <a:p>
            <a:r>
              <a:rPr lang="en-US" dirty="0"/>
              <a:t>Study area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069" y="1828800"/>
            <a:ext cx="5050092" cy="47545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The study will be conducted in Riyadh city, Saudi Arabia.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Riyadh is the capital and largest city of Saudi Arabia</a:t>
            </a:r>
            <a:r>
              <a:rPr lang="ar-SA" sz="200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with 15 municipalities.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Riyadh is located between latitude 24.4N-24.9N and longitude 46.4E-46.9E.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The city is situated at an altitude of around 600 meters above Mean Sea Level.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Riyadh has an area of roughly 3,115 km².[1]</a:t>
            </a:r>
          </a:p>
          <a:p>
            <a:pPr marL="45720" indent="0">
              <a:buNone/>
            </a:pPr>
            <a:endParaRPr lang="en-US" sz="2000" dirty="0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DA75FBF-5F5C-D8B3-043A-F9E74954F28F}"/>
              </a:ext>
            </a:extLst>
          </p:cNvPr>
          <p:cNvSpPr txBox="1"/>
          <p:nvPr/>
        </p:nvSpPr>
        <p:spPr>
          <a:xfrm>
            <a:off x="6019061" y="6014291"/>
            <a:ext cx="620062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Figure 1.</a:t>
            </a:r>
            <a:r>
              <a:rPr lang="en-US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Location of Riyadh City, Kingdom of Saudi Arabia.</a:t>
            </a:r>
            <a:r>
              <a:rPr lang="en-US" sz="1600" dirty="0">
                <a:solidFill>
                  <a:srgbClr val="222222"/>
                </a:solidFill>
                <a:latin typeface="Arial" panose="020B0604020202020204" pitchFamily="34" charset="0"/>
              </a:rPr>
              <a:t>[2]</a:t>
            </a:r>
            <a:endParaRPr lang="en-US" sz="16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3059F7C-7AAA-8B9E-059D-A42819FE5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2758" y="1478747"/>
            <a:ext cx="6718326" cy="453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B6FC5-5CD0-F669-5B44-873E8B7D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613" y="6328223"/>
            <a:ext cx="1143001" cy="434134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369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لقطة شاشة, خريطة, رسم بياني&#10;&#10;تم إنشاء الوصف تلقائياً">
            <a:extLst>
              <a:ext uri="{FF2B5EF4-FFF2-40B4-BE49-F238E27FC236}">
                <a16:creationId xmlns:a16="http://schemas.microsoft.com/office/drawing/2014/main" id="{AA25873B-C8AF-0DF2-C1FB-A7275F2F8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6214033" cy="621792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CDFB52-3D1C-A1A0-ACCC-9AB180B7C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154531"/>
              </p:ext>
            </p:extLst>
          </p:nvPr>
        </p:nvGraphicFramePr>
        <p:xfrm>
          <a:off x="785923" y="871067"/>
          <a:ext cx="2869342" cy="511586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4671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434671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Stations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65398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7F4ED23-94EB-0A42-D885-7D7DB6BA2B72}"/>
              </a:ext>
            </a:extLst>
          </p:cNvPr>
          <p:cNvSpPr txBox="1"/>
          <p:nvPr/>
        </p:nvSpPr>
        <p:spPr>
          <a:xfrm>
            <a:off x="3963053" y="6217920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15. </a:t>
            </a:r>
            <a:r>
              <a:rPr lang="en-US" dirty="0"/>
              <a:t>Shows the resultant map, after applying spatial analysis tools. (Equal weight criteria)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A156151-3049-7C08-BABC-A97D788F5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20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08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4BE99A0F-3177-80FF-36F8-A25E70F30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6214032" cy="6217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D82EF-3FC6-3800-6ADB-8D9A28567A76}"/>
              </a:ext>
            </a:extLst>
          </p:cNvPr>
          <p:cNvSpPr txBox="1"/>
          <p:nvPr/>
        </p:nvSpPr>
        <p:spPr>
          <a:xfrm>
            <a:off x="3963053" y="6217920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16. </a:t>
            </a:r>
            <a:r>
              <a:rPr lang="en-US" dirty="0"/>
              <a:t>Shows the resultant map, after applying spatial analysis tools.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78DF45-4E49-5A68-D8A7-B3A81F67E5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619008"/>
              </p:ext>
            </p:extLst>
          </p:nvPr>
        </p:nvGraphicFramePr>
        <p:xfrm>
          <a:off x="785923" y="871067"/>
          <a:ext cx="2869342" cy="511586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4671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434671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Stations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653982"/>
                  </a:ext>
                </a:extLst>
              </a:tr>
            </a:tbl>
          </a:graphicData>
        </a:graphic>
      </p:graphicFrame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594FCBA-E426-57F2-E100-9AAD30CB8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21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4392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4E2B6552-14CD-29A6-91FC-43F6A2157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6214033" cy="621792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A5B5E9-1502-7C7C-C39F-2B682C755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721294"/>
              </p:ext>
            </p:extLst>
          </p:nvPr>
        </p:nvGraphicFramePr>
        <p:xfrm>
          <a:off x="785923" y="871067"/>
          <a:ext cx="2869342" cy="511586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4671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434671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Stations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65398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A3F9313-F67A-F983-FE52-AFF4223B4C7A}"/>
              </a:ext>
            </a:extLst>
          </p:cNvPr>
          <p:cNvSpPr txBox="1"/>
          <p:nvPr/>
        </p:nvSpPr>
        <p:spPr>
          <a:xfrm>
            <a:off x="3963053" y="6217920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17. </a:t>
            </a:r>
            <a:r>
              <a:rPr lang="en-US" dirty="0"/>
              <a:t>Shows the resultant map, after applying spatial analysis tools.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CAD07BA-BC41-7575-388E-287F529EA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22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893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C715722C-C772-F246-04C6-8B711EC73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6214033" cy="621792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092371C-8397-B30F-4D33-43148ACA4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407552"/>
              </p:ext>
            </p:extLst>
          </p:nvPr>
        </p:nvGraphicFramePr>
        <p:xfrm>
          <a:off x="785923" y="871067"/>
          <a:ext cx="2869342" cy="5115866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4671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434671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Stations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  <a:tr h="73083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65398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379C66C-AD3E-863D-9DD2-2DAD0C93D73C}"/>
              </a:ext>
            </a:extLst>
          </p:cNvPr>
          <p:cNvSpPr txBox="1"/>
          <p:nvPr/>
        </p:nvSpPr>
        <p:spPr>
          <a:xfrm>
            <a:off x="3963053" y="6217920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19. </a:t>
            </a:r>
            <a:r>
              <a:rPr lang="en-US" dirty="0"/>
              <a:t>Shows the resultant map, after applying spatial analysis tools. 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9309165-CDFD-CC50-930B-A27CF3FF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23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526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لقطة شاشة, رسم بياني, خريطة&#10;&#10;تم إنشاء الوصف تلقائياً">
            <a:extLst>
              <a:ext uri="{FF2B5EF4-FFF2-40B4-BE49-F238E27FC236}">
                <a16:creationId xmlns:a16="http://schemas.microsoft.com/office/drawing/2014/main" id="{4BE99A0F-3177-80FF-36F8-A25E70F30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43897"/>
            <a:ext cx="6214032" cy="5274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D82EF-3FC6-3800-6ADB-8D9A28567A76}"/>
              </a:ext>
            </a:extLst>
          </p:cNvPr>
          <p:cNvSpPr txBox="1"/>
          <p:nvPr/>
        </p:nvSpPr>
        <p:spPr>
          <a:xfrm>
            <a:off x="3963053" y="6217920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20. </a:t>
            </a:r>
            <a:r>
              <a:rPr lang="en-US" dirty="0"/>
              <a:t>Shows the resultant map, after applying spatial analysis tools.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78DF45-4E49-5A68-D8A7-B3A81F67E5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543360"/>
              </p:ext>
            </p:extLst>
          </p:nvPr>
        </p:nvGraphicFramePr>
        <p:xfrm>
          <a:off x="785923" y="1415845"/>
          <a:ext cx="2869342" cy="4571091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34671">
                  <a:extLst>
                    <a:ext uri="{9D8B030D-6E8A-4147-A177-3AD203B41FA5}">
                      <a16:colId xmlns:a16="http://schemas.microsoft.com/office/drawing/2014/main" val="2954567209"/>
                    </a:ext>
                  </a:extLst>
                </a:gridCol>
                <a:gridCol w="1434671">
                  <a:extLst>
                    <a:ext uri="{9D8B030D-6E8A-4147-A177-3AD203B41FA5}">
                      <a16:colId xmlns:a16="http://schemas.microsoft.com/office/drawing/2014/main" val="236140873"/>
                    </a:ext>
                  </a:extLst>
                </a:gridCol>
              </a:tblGrid>
              <a:tr h="6530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560248"/>
                  </a:ext>
                </a:extLst>
              </a:tr>
              <a:tr h="6530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749428"/>
                  </a:ext>
                </a:extLst>
              </a:tr>
              <a:tr h="6530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925347"/>
                  </a:ext>
                </a:extLst>
              </a:tr>
              <a:tr h="6530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27238"/>
                  </a:ext>
                </a:extLst>
              </a:tr>
              <a:tr h="6530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Stations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261395"/>
                  </a:ext>
                </a:extLst>
              </a:tr>
              <a:tr h="6530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8811720"/>
                  </a:ext>
                </a:extLst>
              </a:tr>
              <a:tr h="65301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653982"/>
                  </a:ext>
                </a:extLst>
              </a:tr>
            </a:tbl>
          </a:graphicData>
        </a:graphic>
      </p:graphicFrame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EB1AF34-4DE6-7881-18C1-E4EBD6985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24</a:t>
            </a:fld>
            <a:endParaRPr lang="en-US" sz="1800" dirty="0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FBFC30F-9709-E031-E0A3-28BE9A5D83A0}"/>
              </a:ext>
            </a:extLst>
          </p:cNvPr>
          <p:cNvSpPr txBox="1"/>
          <p:nvPr/>
        </p:nvSpPr>
        <p:spPr>
          <a:xfrm>
            <a:off x="2782529" y="157316"/>
            <a:ext cx="6853084" cy="7571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We conclude that, experiment 2 is the best and choose it as our map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292444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CA48D3-70B3-842B-2782-BD57E28A3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839" y="0"/>
            <a:ext cx="6214033" cy="6217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84CAE4-745A-5DD2-33E7-E9B38949B235}"/>
              </a:ext>
            </a:extLst>
          </p:cNvPr>
          <p:cNvSpPr txBox="1"/>
          <p:nvPr/>
        </p:nvSpPr>
        <p:spPr>
          <a:xfrm>
            <a:off x="5187892" y="6197555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21. </a:t>
            </a:r>
            <a:r>
              <a:rPr lang="en-US" dirty="0"/>
              <a:t>Shows the resultant map, after applying spatial analysis tools.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9E2AD-AFBE-D709-9CE1-3BA4C42B7F98}"/>
              </a:ext>
            </a:extLst>
          </p:cNvPr>
          <p:cNvSpPr txBox="1"/>
          <p:nvPr/>
        </p:nvSpPr>
        <p:spPr>
          <a:xfrm>
            <a:off x="592126" y="465370"/>
            <a:ext cx="419502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tx2"/>
                </a:solidFill>
                <a:latin typeface="+mj-lt"/>
              </a:rPr>
              <a:t>Resultant map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EF497-9811-006C-B624-FEAB04BEA318}"/>
              </a:ext>
            </a:extLst>
          </p:cNvPr>
          <p:cNvSpPr txBox="1"/>
          <p:nvPr/>
        </p:nvSpPr>
        <p:spPr>
          <a:xfrm>
            <a:off x="403867" y="1555345"/>
            <a:ext cx="5265553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resultant map shows, the recommended sites for new hospitals, sites that have a value of more than 4 were selected,  the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 site 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has the highest value, lies in 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Al-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Aarid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other sites 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 in :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Alnadheem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Olaya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Ohod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Hittin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Qortobah</a:t>
            </a:r>
            <a:r>
              <a:rPr lang="en-US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FA1DFF-AD35-6FDF-A6A3-412AE6B72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25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757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16E44E-DE40-3C1B-9E15-DDCE1AB897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96" y="0"/>
            <a:ext cx="6214033" cy="6217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D2706-5AAB-B47E-782F-F20ACF2AAA06}"/>
              </a:ext>
            </a:extLst>
          </p:cNvPr>
          <p:cNvSpPr txBox="1"/>
          <p:nvPr/>
        </p:nvSpPr>
        <p:spPr>
          <a:xfrm>
            <a:off x="5188349" y="6197555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22. </a:t>
            </a:r>
            <a:r>
              <a:rPr lang="en-US" dirty="0"/>
              <a:t>Shows the resultant map, after applying spatial analysis tools.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457147-67E0-0144-45EF-3C34231D90EE}"/>
              </a:ext>
            </a:extLst>
          </p:cNvPr>
          <p:cNvSpPr txBox="1"/>
          <p:nvPr/>
        </p:nvSpPr>
        <p:spPr>
          <a:xfrm>
            <a:off x="592126" y="465370"/>
            <a:ext cx="419502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tx2"/>
                </a:solidFill>
                <a:latin typeface="+mj-lt"/>
              </a:rPr>
              <a:t>Resultant map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3D076-21DC-F961-7307-8B0AE15CC945}"/>
              </a:ext>
            </a:extLst>
          </p:cNvPr>
          <p:cNvSpPr txBox="1"/>
          <p:nvPr/>
        </p:nvSpPr>
        <p:spPr>
          <a:xfrm>
            <a:off x="403867" y="2147016"/>
            <a:ext cx="526555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hospitals to be built, can be determined based on the need for beds and ensuring the ideal distribution of these beds.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358F6C-A899-ACC0-253A-CA08A36F3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26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817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457147-67E0-0144-45EF-3C34231D90EE}"/>
              </a:ext>
            </a:extLst>
          </p:cNvPr>
          <p:cNvSpPr txBox="1"/>
          <p:nvPr/>
        </p:nvSpPr>
        <p:spPr>
          <a:xfrm>
            <a:off x="592126" y="465370"/>
            <a:ext cx="550228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tx2"/>
                </a:solidFill>
                <a:latin typeface="+mj-lt"/>
              </a:rPr>
              <a:t>Results and Discussion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98D334-9DBF-ED38-756C-5B190BE18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945314"/>
              </p:ext>
            </p:extLst>
          </p:nvPr>
        </p:nvGraphicFramePr>
        <p:xfrm>
          <a:off x="137164" y="1634237"/>
          <a:ext cx="11914496" cy="475839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27731">
                  <a:extLst>
                    <a:ext uri="{9D8B030D-6E8A-4147-A177-3AD203B41FA5}">
                      <a16:colId xmlns:a16="http://schemas.microsoft.com/office/drawing/2014/main" val="869822497"/>
                    </a:ext>
                  </a:extLst>
                </a:gridCol>
                <a:gridCol w="1357919">
                  <a:extLst>
                    <a:ext uri="{9D8B030D-6E8A-4147-A177-3AD203B41FA5}">
                      <a16:colId xmlns:a16="http://schemas.microsoft.com/office/drawing/2014/main" val="1825231222"/>
                    </a:ext>
                  </a:extLst>
                </a:gridCol>
                <a:gridCol w="1376150">
                  <a:extLst>
                    <a:ext uri="{9D8B030D-6E8A-4147-A177-3AD203B41FA5}">
                      <a16:colId xmlns:a16="http://schemas.microsoft.com/office/drawing/2014/main" val="435409595"/>
                    </a:ext>
                  </a:extLst>
                </a:gridCol>
                <a:gridCol w="1659474">
                  <a:extLst>
                    <a:ext uri="{9D8B030D-6E8A-4147-A177-3AD203B41FA5}">
                      <a16:colId xmlns:a16="http://schemas.microsoft.com/office/drawing/2014/main" val="131461741"/>
                    </a:ext>
                  </a:extLst>
                </a:gridCol>
                <a:gridCol w="1726933">
                  <a:extLst>
                    <a:ext uri="{9D8B030D-6E8A-4147-A177-3AD203B41FA5}">
                      <a16:colId xmlns:a16="http://schemas.microsoft.com/office/drawing/2014/main" val="1023632218"/>
                    </a:ext>
                  </a:extLst>
                </a:gridCol>
                <a:gridCol w="1726932">
                  <a:extLst>
                    <a:ext uri="{9D8B030D-6E8A-4147-A177-3AD203B41FA5}">
                      <a16:colId xmlns:a16="http://schemas.microsoft.com/office/drawing/2014/main" val="2080267488"/>
                    </a:ext>
                  </a:extLst>
                </a:gridCol>
                <a:gridCol w="2133201">
                  <a:extLst>
                    <a:ext uri="{9D8B030D-6E8A-4147-A177-3AD203B41FA5}">
                      <a16:colId xmlns:a16="http://schemas.microsoft.com/office/drawing/2014/main" val="1796818365"/>
                    </a:ext>
                  </a:extLst>
                </a:gridCol>
                <a:gridCol w="1106156">
                  <a:extLst>
                    <a:ext uri="{9D8B030D-6E8A-4147-A177-3AD203B41FA5}">
                      <a16:colId xmlns:a16="http://schemas.microsoft.com/office/drawing/2014/main" val="3892369868"/>
                    </a:ext>
                  </a:extLst>
                </a:gridCol>
              </a:tblGrid>
              <a:tr h="61311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Population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D.T. Roads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D. F. hospitals 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D. F. Factories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D. F. Schools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D. F. Gas stations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43133022"/>
                  </a:ext>
                </a:extLst>
              </a:tr>
              <a:tr h="61311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Site 1</a:t>
                      </a:r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4.73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82993426"/>
                  </a:ext>
                </a:extLst>
              </a:tr>
              <a:tr h="682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Site 2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4.23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9706295"/>
                  </a:ext>
                </a:extLst>
              </a:tr>
              <a:tr h="682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Site 3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4.12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4497785"/>
                  </a:ext>
                </a:extLst>
              </a:tr>
              <a:tr h="682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Site 4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4.1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35648697"/>
                  </a:ext>
                </a:extLst>
              </a:tr>
              <a:tr h="682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Site 5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4.04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31777830"/>
                  </a:ext>
                </a:extLst>
              </a:tr>
              <a:tr h="682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Site 6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 anchor="ctr"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0695228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61248BD-4375-C10B-C221-943E8C0444DB}"/>
              </a:ext>
            </a:extLst>
          </p:cNvPr>
          <p:cNvSpPr txBox="1"/>
          <p:nvPr/>
        </p:nvSpPr>
        <p:spPr>
          <a:xfrm>
            <a:off x="137164" y="1098706"/>
            <a:ext cx="112177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Table.6 shows the selected sites values from all criteria. 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1AEA9CA-81AA-7EBF-2788-14DAAA9E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646" y="6416062"/>
            <a:ext cx="664892" cy="424732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27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1570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457147-67E0-0144-45EF-3C34231D90EE}"/>
              </a:ext>
            </a:extLst>
          </p:cNvPr>
          <p:cNvSpPr txBox="1"/>
          <p:nvPr/>
        </p:nvSpPr>
        <p:spPr>
          <a:xfrm>
            <a:off x="592124" y="465370"/>
            <a:ext cx="95842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tx2"/>
                </a:solidFill>
                <a:latin typeface="+mj-lt"/>
              </a:rPr>
              <a:t>Optimal Site Results with surrounding </a:t>
            </a:r>
            <a:r>
              <a:rPr lang="en-US" sz="3200" b="1" dirty="0" err="1">
                <a:solidFill>
                  <a:schemeClr val="tx2"/>
                </a:solidFill>
                <a:latin typeface="+mj-lt"/>
              </a:rPr>
              <a:t>criterias</a:t>
            </a:r>
            <a:r>
              <a:rPr lang="en-US" sz="3200" b="1" dirty="0">
                <a:solidFill>
                  <a:schemeClr val="tx2"/>
                </a:solidFill>
                <a:latin typeface="+mj-lt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6FE571-1016-5A71-F219-C50FA9890C8D}"/>
                  </a:ext>
                </a:extLst>
              </p:cNvPr>
              <p:cNvSpPr txBox="1"/>
              <p:nvPr/>
            </p:nvSpPr>
            <p:spPr>
              <a:xfrm>
                <a:off x="405589" y="1466411"/>
                <a:ext cx="7391392" cy="4281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Population density =  5580 – 21581 Person/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𝑠𝑞𝑘𝑚</m:t>
                        </m:r>
                      </m:e>
                      <m:sup>
                        <m:r>
                          <a:rPr lang="en-US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Distance to main roads =  0.05 Km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Distance from hospitals =  8.70 Km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Distance from factories =  12.43 Km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Distance from gas stations =  2.31 Km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Distance from schools =  2.63 Km</a:t>
                </a:r>
              </a:p>
              <a:p>
                <a:pPr>
                  <a:lnSpc>
                    <a:spcPct val="150000"/>
                  </a:lnSpc>
                </a:pPr>
                <a:endParaRPr lang="en-US" sz="2000" dirty="0"/>
              </a:p>
              <a:p>
                <a:pPr marL="285750" indent="-285750" algn="ct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6FE571-1016-5A71-F219-C50FA9890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89" y="1466411"/>
                <a:ext cx="7391392" cy="4281108"/>
              </a:xfrm>
              <a:prstGeom prst="rect">
                <a:avLst/>
              </a:prstGeom>
              <a:blipFill>
                <a:blip r:embed="rId2"/>
                <a:stretch>
                  <a:fillRect l="-1155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D095081-5446-A92B-A76C-C52BF4A13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28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114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لقطة شاشة, رسم بياني, خط, أخضر&#10;&#10;تم إنشاء الوصف تلقائياً">
            <a:extLst>
              <a:ext uri="{FF2B5EF4-FFF2-40B4-BE49-F238E27FC236}">
                <a16:creationId xmlns:a16="http://schemas.microsoft.com/office/drawing/2014/main" id="{39A21DED-CEBB-95E0-6ABD-BCAAEC8DE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2" y="235020"/>
            <a:ext cx="11838039" cy="577935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270BEF8-5A52-F283-37E3-B1B7C83F6FAC}"/>
              </a:ext>
            </a:extLst>
          </p:cNvPr>
          <p:cNvSpPr txBox="1"/>
          <p:nvPr/>
        </p:nvSpPr>
        <p:spPr>
          <a:xfrm>
            <a:off x="2250630" y="6005499"/>
            <a:ext cx="743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Figure 23. </a:t>
            </a:r>
            <a:r>
              <a:rPr lang="en-US" dirty="0"/>
              <a:t>The model-builder shows the used spatial analysis tools for every map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A2B992F-F023-CF3C-ECD0-7A271E552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29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2720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857" y="1817224"/>
            <a:ext cx="6235437" cy="46419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/>
                <a:cs typeface="Arial"/>
              </a:rPr>
              <a:t>The population of Riyadh exceeded </a:t>
            </a:r>
            <a:r>
              <a:rPr lang="ar-SA" sz="2000" dirty="0">
                <a:latin typeface="Arial"/>
                <a:cs typeface="Arial"/>
              </a:rPr>
              <a:t>7</a:t>
            </a:r>
            <a:r>
              <a:rPr lang="en-US" sz="2000" dirty="0">
                <a:latin typeface="Arial"/>
                <a:cs typeface="Arial"/>
              </a:rPr>
              <a:t> million people in 20</a:t>
            </a:r>
            <a:r>
              <a:rPr lang="ar-SA" sz="2000" dirty="0">
                <a:latin typeface="Arial"/>
                <a:cs typeface="Arial"/>
              </a:rPr>
              <a:t>22</a:t>
            </a:r>
            <a:r>
              <a:rPr lang="en-US" sz="2000" dirty="0">
                <a:latin typeface="Arial"/>
                <a:cs typeface="Arial"/>
              </a:rPr>
              <a:t>.</a:t>
            </a:r>
            <a:endParaRPr lang="ar-SA"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Riyadh City has experienced rapid population and a real growth since 1900 with an annual rate of growth of more than 8%.see (figure 2)</a:t>
            </a: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The population growth of Riyadh City over the last 5 years was 1.8 million (from 5.2 to 7 million) .[3]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the population grows and the city of Riyadh expands, there will be a need for more hospitals.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F7837B-4A4A-8B84-E9F1-E594498EBF5D}"/>
              </a:ext>
            </a:extLst>
          </p:cNvPr>
          <p:cNvSpPr/>
          <p:nvPr/>
        </p:nvSpPr>
        <p:spPr>
          <a:xfrm>
            <a:off x="6411143" y="6110205"/>
            <a:ext cx="492973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Figure 2.</a:t>
            </a:r>
            <a:r>
              <a:rPr lang="en-US" sz="1400" b="1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Riyadh City and the urban growth boundaries (1910, 1950, 1970,and 1990).[2]</a:t>
            </a:r>
            <a:endParaRPr lang="en-US" sz="1400" b="0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E5861B8-F8A4-EE88-B916-07802B442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143" y="896482"/>
            <a:ext cx="5477825" cy="506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E6454-EAA9-58CC-8AC8-25BC1C24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8974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3AA9A0B-7051-6EFB-C32C-B9E764481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ar-SA" smtClean="0"/>
              <a:t>30</a:t>
            </a:fld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A842119-41CD-2B0A-AF11-025FA4E90A31}"/>
              </a:ext>
            </a:extLst>
          </p:cNvPr>
          <p:cNvSpPr txBox="1"/>
          <p:nvPr/>
        </p:nvSpPr>
        <p:spPr>
          <a:xfrm>
            <a:off x="2399070" y="2733367"/>
            <a:ext cx="7000568" cy="4247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The End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16560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title"/>
          </p:nvPr>
        </p:nvSpPr>
        <p:spPr>
          <a:xfrm>
            <a:off x="800364" y="274638"/>
            <a:ext cx="9753600" cy="10936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Problem Statement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2195E1-F2A0-6243-0D43-F3229A932259}"/>
              </a:ext>
            </a:extLst>
          </p:cNvPr>
          <p:cNvSpPr txBox="1"/>
          <p:nvPr/>
        </p:nvSpPr>
        <p:spPr>
          <a:xfrm>
            <a:off x="150812" y="1600200"/>
            <a:ext cx="6781799" cy="4983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0" marR="0" lvl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tabLst>
                <a:tab pos="104902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average number of hospital beds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1,000 population for 169 country around the world is 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3.1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beds/1,000 population [4]</a:t>
            </a:r>
          </a:p>
          <a:p>
            <a:pPr marL="571500" marR="0" lvl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tabLst>
                <a:tab pos="104902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while in Riyadh it was 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2.69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[5]</a:t>
            </a:r>
          </a:p>
          <a:p>
            <a:pPr marL="571500" marR="0" lvl="0" indent="-228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80000"/>
              <a:buFont typeface="Arial" pitchFamily="34" charset="0"/>
              <a:buChar char="•"/>
              <a:tabLst>
                <a:tab pos="1049020" algn="l"/>
              </a:tabLst>
            </a:pP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Therefore, Increasing the number of hospitals is necessary.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F90C73C-FA47-9441-F982-B8048BC62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4" t="11764" r="15441" b="7059"/>
          <a:stretch/>
        </p:blipFill>
        <p:spPr>
          <a:xfrm>
            <a:off x="6932611" y="924636"/>
            <a:ext cx="5105402" cy="526837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897AA4-B1FF-E09E-EE2E-975BDB974FF4}"/>
              </a:ext>
            </a:extLst>
          </p:cNvPr>
          <p:cNvSpPr txBox="1"/>
          <p:nvPr/>
        </p:nvSpPr>
        <p:spPr>
          <a:xfrm>
            <a:off x="7083423" y="6193009"/>
            <a:ext cx="510540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i="0" dirty="0">
                <a:solidFill>
                  <a:schemeClr val="tx2"/>
                </a:solidFill>
                <a:effectLst/>
                <a:latin typeface="+mj-lt"/>
              </a:rPr>
              <a:t>Figure 3. 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List of t</a:t>
            </a:r>
            <a:r>
              <a:rPr lang="en-US" sz="1400" b="0" i="0" dirty="0">
                <a:solidFill>
                  <a:schemeClr val="tx2"/>
                </a:solidFill>
                <a:effectLst/>
                <a:latin typeface="+mj-lt"/>
              </a:rPr>
              <a:t>he average number of hospital beds/1,000 population based on 36 countries and </a:t>
            </a:r>
          </a:p>
          <a:p>
            <a:pPr>
              <a:lnSpc>
                <a:spcPct val="90000"/>
              </a:lnSpc>
            </a:pPr>
            <a:r>
              <a:rPr lang="en-US" sz="1400" b="0" i="0" dirty="0">
                <a:solidFill>
                  <a:schemeClr val="tx2"/>
                </a:solidFill>
                <a:effectLst/>
                <a:latin typeface="+mj-lt"/>
              </a:rPr>
              <a:t>Saudi Arabia’s ranking. [</a:t>
            </a:r>
            <a:r>
              <a:rPr lang="en-US" sz="1400" dirty="0">
                <a:solidFill>
                  <a:schemeClr val="tx2"/>
                </a:solidFill>
                <a:latin typeface="+mj-lt"/>
              </a:rPr>
              <a:t>6</a:t>
            </a:r>
            <a:r>
              <a:rPr lang="en-US" sz="1400" b="0" i="0" dirty="0">
                <a:solidFill>
                  <a:schemeClr val="tx2"/>
                </a:solidFill>
                <a:effectLst/>
                <a:latin typeface="+mj-lt"/>
              </a:rPr>
              <a:t>]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0CB5C28-C6C1-1865-AF91-8FDFDC7BC5FE}"/>
              </a:ext>
            </a:extLst>
          </p:cNvPr>
          <p:cNvSpPr/>
          <p:nvPr/>
        </p:nvSpPr>
        <p:spPr>
          <a:xfrm>
            <a:off x="8894838" y="4731959"/>
            <a:ext cx="1482571" cy="11153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937B6A-8E13-7027-B355-7CB194DDD1B3}"/>
              </a:ext>
            </a:extLst>
          </p:cNvPr>
          <p:cNvSpPr txBox="1"/>
          <p:nvPr/>
        </p:nvSpPr>
        <p:spPr>
          <a:xfrm>
            <a:off x="10355053" y="4603062"/>
            <a:ext cx="246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2"/>
                </a:solidFill>
              </a:rPr>
              <a:t>Riyadh city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9DB479-1556-5475-E355-6AB0D0376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smtClean="0"/>
              <a:t>4</a:t>
            </a:fld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55FA0FF-FEFC-33C8-29D5-3E6D25B31ED5}"/>
              </a:ext>
            </a:extLst>
          </p:cNvPr>
          <p:cNvSpPr txBox="1">
            <a:spLocks/>
          </p:cNvSpPr>
          <p:nvPr/>
        </p:nvSpPr>
        <p:spPr>
          <a:xfrm>
            <a:off x="91440" y="6197555"/>
            <a:ext cx="664892" cy="5232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6C87F6-986D-49E6-AF40-1B3A1EE8064D}" type="slidenum">
              <a:rPr lang="en-US" sz="1800" smtClean="0"/>
              <a:pPr/>
              <a:t>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69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4853" y="328454"/>
            <a:ext cx="9753600" cy="1067540"/>
          </a:xfrm>
        </p:spPr>
        <p:txBody>
          <a:bodyPr anchor="b">
            <a:normAutofit/>
          </a:bodyPr>
          <a:lstStyle/>
          <a:p>
            <a:r>
              <a:rPr lang="en-US" dirty="0">
                <a:effectLst/>
              </a:rPr>
              <a:t>Project 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4212" y="1657527"/>
            <a:ext cx="6669899" cy="370682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Selecting the optimal locations for establishing new hospitals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by:</a:t>
            </a:r>
            <a:endParaRPr lang="en-US" sz="2000" dirty="0">
              <a:solidFill>
                <a:schemeClr val="tx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Determining the selection criteria  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Proposing facility location options</a:t>
            </a:r>
          </a:p>
          <a:p>
            <a:pPr lvl="3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the final decision</a:t>
            </a:r>
          </a:p>
          <a:p>
            <a:pPr marL="731520" lvl="3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0195F80-1E92-5F3A-E4F4-A3D358F4ACC9}"/>
              </a:ext>
            </a:extLst>
          </p:cNvPr>
          <p:cNvSpPr txBox="1">
            <a:spLocks/>
          </p:cNvSpPr>
          <p:nvPr/>
        </p:nvSpPr>
        <p:spPr>
          <a:xfrm>
            <a:off x="91440" y="6197555"/>
            <a:ext cx="664892" cy="5232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6C87F6-986D-49E6-AF40-1B3A1EE8064D}" type="slidenum">
              <a:rPr lang="en-US" sz="1800" smtClean="0"/>
              <a:pPr/>
              <a:t>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135" y="239127"/>
            <a:ext cx="9753600" cy="1173162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Project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335" y="1809565"/>
            <a:ext cx="10363200" cy="4529091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Many countries and institutions pay great attention to Selecting the optimal location for establishing new hospitals</a:t>
            </a:r>
            <a:r>
              <a:rPr lang="ar-S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(hospital location-allocation).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It is a multi-criteria decision-making (MCDM) problem that involves balancing conflicting criteria.[7]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Site selection involves ranking alternatives based on weighted criteria in a decision-making process.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Integration of MCDM and GIS is necessary for solving the site selection problem.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GIS technology is used to manage and analyze spatial data, while MCDM techniques using AHP are used to assign weights to criteria and evaluate alternatives. [8]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750897-BEF2-FEB3-8145-98F293895456}"/>
              </a:ext>
            </a:extLst>
          </p:cNvPr>
          <p:cNvSpPr txBox="1">
            <a:spLocks/>
          </p:cNvSpPr>
          <p:nvPr/>
        </p:nvSpPr>
        <p:spPr>
          <a:xfrm>
            <a:off x="91440" y="6197555"/>
            <a:ext cx="664892" cy="5232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6C87F6-986D-49E6-AF40-1B3A1EE8064D}" type="slidenum">
              <a:rPr lang="en-US" sz="1800" smtClean="0"/>
              <a:pPr/>
              <a:t>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1783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3F017F-9C48-DA66-33FD-0C0CC3BF9C69}"/>
              </a:ext>
            </a:extLst>
          </p:cNvPr>
          <p:cNvSpPr txBox="1"/>
          <p:nvPr/>
        </p:nvSpPr>
        <p:spPr>
          <a:xfrm>
            <a:off x="760412" y="762000"/>
            <a:ext cx="1104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0" i="0" dirty="0">
                <a:solidFill>
                  <a:srgbClr val="232323"/>
                </a:solidFill>
                <a:effectLst/>
                <a:latin typeface="+mj-lt"/>
              </a:rPr>
              <a:t>Analytic Hierarchy Process (AHP)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51B29-22F9-4D37-C13A-6D5D81DA4F22}"/>
              </a:ext>
            </a:extLst>
          </p:cNvPr>
          <p:cNvSpPr txBox="1"/>
          <p:nvPr/>
        </p:nvSpPr>
        <p:spPr>
          <a:xfrm>
            <a:off x="646112" y="1524000"/>
            <a:ext cx="6679248" cy="511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Analytic Hierarchy Process (AHP), introduced by Thomas </a:t>
            </a:r>
            <a:r>
              <a:rPr lang="en-US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Saaty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(1980), is </a:t>
            </a:r>
            <a:r>
              <a:rPr lang="en-US" sz="2000" b="0" i="0" dirty="0">
                <a:solidFill>
                  <a:srgbClr val="54545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effective tool for dealing with complex decision making, and may aid the decision maker to set priorities and make the best decision. By reducing complex decisions to a series of pairwise comparisons, and then synthesizing the results, the AHP helps to capture both subjective and objective aspects of a decision. In addition, the AHP incorporates a useful technique for checking the consistency of the decision maker’s evaluations, thus reducing the bias in the decision-making process [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] [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].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E29AEE-9A6F-E006-2EA1-7E591F98D133}"/>
              </a:ext>
            </a:extLst>
          </p:cNvPr>
          <p:cNvSpPr txBox="1"/>
          <p:nvPr/>
        </p:nvSpPr>
        <p:spPr>
          <a:xfrm>
            <a:off x="8229600" y="2364261"/>
            <a:ext cx="2428240" cy="4247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84B43-E8BD-076D-1DF0-E507503C2579}"/>
              </a:ext>
            </a:extLst>
          </p:cNvPr>
          <p:cNvSpPr txBox="1"/>
          <p:nvPr/>
        </p:nvSpPr>
        <p:spPr>
          <a:xfrm>
            <a:off x="6979920" y="3534688"/>
            <a:ext cx="1605280" cy="341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Criteria1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B5DC38-5EC0-3B4D-D08D-197CD2D17BD1}"/>
              </a:ext>
            </a:extLst>
          </p:cNvPr>
          <p:cNvSpPr txBox="1"/>
          <p:nvPr/>
        </p:nvSpPr>
        <p:spPr>
          <a:xfrm>
            <a:off x="8707120" y="3534688"/>
            <a:ext cx="1706880" cy="341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Criteria2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B031A2-3777-5BC4-0532-C601D4391FD1}"/>
              </a:ext>
            </a:extLst>
          </p:cNvPr>
          <p:cNvSpPr txBox="1"/>
          <p:nvPr/>
        </p:nvSpPr>
        <p:spPr>
          <a:xfrm>
            <a:off x="10535920" y="3534688"/>
            <a:ext cx="1534160" cy="3416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Criteria3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7C0FB3-7289-328A-167C-1C23CE7C2EFA}"/>
              </a:ext>
            </a:extLst>
          </p:cNvPr>
          <p:cNvSpPr txBox="1"/>
          <p:nvPr/>
        </p:nvSpPr>
        <p:spPr>
          <a:xfrm>
            <a:off x="7467600" y="4693920"/>
            <a:ext cx="18288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Alternative1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23D874-1F1C-5A57-109C-9688FDC8BBD1}"/>
              </a:ext>
            </a:extLst>
          </p:cNvPr>
          <p:cNvSpPr txBox="1"/>
          <p:nvPr/>
        </p:nvSpPr>
        <p:spPr>
          <a:xfrm>
            <a:off x="9560560" y="4693920"/>
            <a:ext cx="1971040" cy="3416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Alternative2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6492DD-43B8-42DE-17C8-3EFD068D3D54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7782560" y="2788993"/>
            <a:ext cx="1661160" cy="7456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58C01B-1F52-F78A-2D20-0B270042A019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443720" y="2788993"/>
            <a:ext cx="0" cy="7456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F0AE01-F5A3-D749-57E6-C5D0C9DF1843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9443720" y="2788993"/>
            <a:ext cx="1859280" cy="7456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BEEE3B-4271-64DB-CE07-591B03977D68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>
            <a:off x="7782560" y="3876320"/>
            <a:ext cx="599440" cy="81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B8E92C8-0674-7575-D653-5E0A30482CBF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 flipH="1">
            <a:off x="8382000" y="3876320"/>
            <a:ext cx="1178560" cy="81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3F20A8-A761-A9EF-D0BC-01204A1D3089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 flipH="1">
            <a:off x="8382000" y="3876320"/>
            <a:ext cx="2921000" cy="81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FE73D00-880A-9B24-B430-5CE479A20D7F}"/>
              </a:ext>
            </a:extLst>
          </p:cNvPr>
          <p:cNvCxnSpPr>
            <a:cxnSpLocks/>
            <a:stCxn id="9" idx="2"/>
            <a:endCxn id="16" idx="0"/>
          </p:cNvCxnSpPr>
          <p:nvPr/>
        </p:nvCxnSpPr>
        <p:spPr>
          <a:xfrm>
            <a:off x="7782560" y="3876320"/>
            <a:ext cx="2763520" cy="81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0D439F-C1E9-1888-DC33-BF43DDEC591A}"/>
              </a:ext>
            </a:extLst>
          </p:cNvPr>
          <p:cNvCxnSpPr>
            <a:cxnSpLocks/>
            <a:stCxn id="10" idx="2"/>
            <a:endCxn id="16" idx="0"/>
          </p:cNvCxnSpPr>
          <p:nvPr/>
        </p:nvCxnSpPr>
        <p:spPr>
          <a:xfrm>
            <a:off x="9560560" y="3876320"/>
            <a:ext cx="985520" cy="81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9AE80D5-ECAE-D0D4-4E78-A8C9C8E372AB}"/>
              </a:ext>
            </a:extLst>
          </p:cNvPr>
          <p:cNvCxnSpPr>
            <a:cxnSpLocks/>
            <a:stCxn id="12" idx="2"/>
            <a:endCxn id="16" idx="0"/>
          </p:cNvCxnSpPr>
          <p:nvPr/>
        </p:nvCxnSpPr>
        <p:spPr>
          <a:xfrm flipH="1">
            <a:off x="10546080" y="3876320"/>
            <a:ext cx="756920" cy="8176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8D0802-06C2-4696-3C9C-5FA3CA936A0C}"/>
              </a:ext>
            </a:extLst>
          </p:cNvPr>
          <p:cNvSpPr txBox="1">
            <a:spLocks/>
          </p:cNvSpPr>
          <p:nvPr/>
        </p:nvSpPr>
        <p:spPr>
          <a:xfrm>
            <a:off x="10325394" y="6114424"/>
            <a:ext cx="664892" cy="5232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6C87F6-986D-49E6-AF40-1B3A1EE8064D}" type="slidenum">
              <a:rPr lang="en-US" sz="1800" smtClean="0"/>
              <a:pPr/>
              <a:t>7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2102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685D-7A5C-7AB8-6EAB-C8AB78340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7748" y="0"/>
            <a:ext cx="9753600" cy="889000"/>
          </a:xfrm>
        </p:spPr>
        <p:txBody>
          <a:bodyPr/>
          <a:lstStyle/>
          <a:p>
            <a:pPr algn="ctr"/>
            <a:r>
              <a:rPr lang="en-US" dirty="0"/>
              <a:t>Criteria comparison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54399F9-9E12-942A-E062-8F974924E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554651"/>
              </p:ext>
            </p:extLst>
          </p:nvPr>
        </p:nvGraphicFramePr>
        <p:xfrm>
          <a:off x="516572" y="888244"/>
          <a:ext cx="10454641" cy="5345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0036">
                  <a:extLst>
                    <a:ext uri="{9D8B030D-6E8A-4147-A177-3AD203B41FA5}">
                      <a16:colId xmlns:a16="http://schemas.microsoft.com/office/drawing/2014/main" val="3273628352"/>
                    </a:ext>
                  </a:extLst>
                </a:gridCol>
                <a:gridCol w="1557565">
                  <a:extLst>
                    <a:ext uri="{9D8B030D-6E8A-4147-A177-3AD203B41FA5}">
                      <a16:colId xmlns:a16="http://schemas.microsoft.com/office/drawing/2014/main" val="2074467386"/>
                    </a:ext>
                  </a:extLst>
                </a:gridCol>
                <a:gridCol w="1567812">
                  <a:extLst>
                    <a:ext uri="{9D8B030D-6E8A-4147-A177-3AD203B41FA5}">
                      <a16:colId xmlns:a16="http://schemas.microsoft.com/office/drawing/2014/main" val="2449123890"/>
                    </a:ext>
                  </a:extLst>
                </a:gridCol>
                <a:gridCol w="1188668">
                  <a:extLst>
                    <a:ext uri="{9D8B030D-6E8A-4147-A177-3AD203B41FA5}">
                      <a16:colId xmlns:a16="http://schemas.microsoft.com/office/drawing/2014/main" val="2351256025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627352720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3629703002"/>
                    </a:ext>
                  </a:extLst>
                </a:gridCol>
                <a:gridCol w="1493520">
                  <a:extLst>
                    <a:ext uri="{9D8B030D-6E8A-4147-A177-3AD203B41FA5}">
                      <a16:colId xmlns:a16="http://schemas.microsoft.com/office/drawing/2014/main" val="1746813085"/>
                    </a:ext>
                  </a:extLst>
                </a:gridCol>
              </a:tblGrid>
              <a:tr h="586047"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Criteria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T. Roads </a:t>
                      </a:r>
                      <a:endParaRPr lang="en-US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D.F. </a:t>
                      </a:r>
                    </a:p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D.F. Gas stations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54545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D.F.</a:t>
                      </a:r>
                    </a:p>
                    <a:p>
                      <a:pPr algn="ctr"/>
                      <a:r>
                        <a:rPr lang="en-US" sz="1700" b="1" dirty="0">
                          <a:solidFill>
                            <a:srgbClr val="54545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Hospitals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D.F.</a:t>
                      </a:r>
                    </a:p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Factories</a:t>
                      </a:r>
                    </a:p>
                  </a:txBody>
                  <a:tcPr marT="41564" marB="41564" anchor="ctr"/>
                </a:tc>
                <a:extLst>
                  <a:ext uri="{0D108BD9-81ED-4DB2-BD59-A6C34878D82A}">
                    <a16:rowId xmlns:a16="http://schemas.microsoft.com/office/drawing/2014/main" val="75982151"/>
                  </a:ext>
                </a:extLst>
              </a:tr>
              <a:tr h="5934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T. Roads </a:t>
                      </a:r>
                      <a:endParaRPr lang="en-US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</a:t>
                      </a:r>
                    </a:p>
                  </a:txBody>
                  <a:tcPr marT="41564" marB="41564" anchor="ctr"/>
                </a:tc>
                <a:extLst>
                  <a:ext uri="{0D108BD9-81ED-4DB2-BD59-A6C34878D82A}">
                    <a16:rowId xmlns:a16="http://schemas.microsoft.com/office/drawing/2014/main" val="3308606399"/>
                  </a:ext>
                </a:extLst>
              </a:tr>
              <a:tr h="5934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1/4</a:t>
                      </a:r>
                    </a:p>
                  </a:txBody>
                  <a:tcPr marT="41564" marB="41564" anchor="ctr"/>
                </a:tc>
                <a:extLst>
                  <a:ext uri="{0D108BD9-81ED-4DB2-BD59-A6C34878D82A}">
                    <a16:rowId xmlns:a16="http://schemas.microsoft.com/office/drawing/2014/main" val="3800444225"/>
                  </a:ext>
                </a:extLst>
              </a:tr>
              <a:tr h="635146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D.F. </a:t>
                      </a:r>
                    </a:p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Schools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1564" marB="41564" anchor="ctr"/>
                </a:tc>
                <a:extLst>
                  <a:ext uri="{0D108BD9-81ED-4DB2-BD59-A6C34878D82A}">
                    <a16:rowId xmlns:a16="http://schemas.microsoft.com/office/drawing/2014/main" val="663447005"/>
                  </a:ext>
                </a:extLst>
              </a:tr>
              <a:tr h="8375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D.F. Gas stations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</a:p>
                  </a:txBody>
                  <a:tcPr marT="41564" marB="41564" anchor="ctr"/>
                </a:tc>
                <a:extLst>
                  <a:ext uri="{0D108BD9-81ED-4DB2-BD59-A6C34878D82A}">
                    <a16:rowId xmlns:a16="http://schemas.microsoft.com/office/drawing/2014/main" val="2691491729"/>
                  </a:ext>
                </a:extLst>
              </a:tr>
              <a:tr h="837507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solidFill>
                            <a:srgbClr val="54545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D.F.</a:t>
                      </a:r>
                    </a:p>
                    <a:p>
                      <a:pPr algn="ctr"/>
                      <a:r>
                        <a:rPr lang="en-US" sz="1700" b="1" dirty="0">
                          <a:solidFill>
                            <a:srgbClr val="54545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Hospitals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</a:t>
                      </a:r>
                    </a:p>
                  </a:txBody>
                  <a:tcPr marT="41564" marB="41564" anchor="ctr"/>
                </a:tc>
                <a:extLst>
                  <a:ext uri="{0D108BD9-81ED-4DB2-BD59-A6C34878D82A}">
                    <a16:rowId xmlns:a16="http://schemas.microsoft.com/office/drawing/2014/main" val="929037102"/>
                  </a:ext>
                </a:extLst>
              </a:tr>
              <a:tr h="65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D.F. Factories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41564" marB="41564" anchor="ctr"/>
                </a:tc>
                <a:extLst>
                  <a:ext uri="{0D108BD9-81ED-4DB2-BD59-A6C34878D82A}">
                    <a16:rowId xmlns:a16="http://schemas.microsoft.com/office/drawing/2014/main" val="3345641357"/>
                  </a:ext>
                </a:extLst>
              </a:tr>
              <a:tr h="59346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US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11.33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3.17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6.17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4.42</a:t>
                      </a:r>
                    </a:p>
                  </a:txBody>
                  <a:tcPr marT="41564" marB="41564" anchor="ctr"/>
                </a:tc>
                <a:extLst>
                  <a:ext uri="{0D108BD9-81ED-4DB2-BD59-A6C34878D82A}">
                    <a16:rowId xmlns:a16="http://schemas.microsoft.com/office/drawing/2014/main" val="21540592"/>
                  </a:ext>
                </a:extLst>
              </a:tr>
            </a:tbl>
          </a:graphicData>
        </a:graphic>
      </p:graphicFrame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C6106C-275E-3F2A-7AD1-DAA75D14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8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044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29D4C-6C9C-5315-FE22-B2469EC35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0" y="-274002"/>
            <a:ext cx="9753600" cy="1325562"/>
          </a:xfrm>
        </p:spPr>
        <p:txBody>
          <a:bodyPr/>
          <a:lstStyle/>
          <a:p>
            <a:pPr algn="ctr"/>
            <a:r>
              <a:rPr lang="en-US" dirty="0"/>
              <a:t>Criteria weight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E0BDF-5AD6-9AC4-DCA1-23CBCBD69A4F}"/>
              </a:ext>
            </a:extLst>
          </p:cNvPr>
          <p:cNvSpPr txBox="1"/>
          <p:nvPr/>
        </p:nvSpPr>
        <p:spPr>
          <a:xfrm>
            <a:off x="5948039" y="1966944"/>
            <a:ext cx="6030601" cy="344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67233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Priority: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67233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Roads=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0.22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67233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Populatio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0.35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67233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Distance from Schools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0.07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67233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Distance from Gas stations = 0.11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67233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Distance from Hospitals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0.18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4672330" algn="l"/>
              </a:tabLs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Distance from Factories = 0.06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831301-23A4-2D44-628D-BABE31BE2889}"/>
                  </a:ext>
                </a:extLst>
              </p:cNvPr>
              <p:cNvSpPr txBox="1"/>
              <p:nvPr/>
            </p:nvSpPr>
            <p:spPr>
              <a:xfrm>
                <a:off x="210185" y="1966944"/>
                <a:ext cx="5131293" cy="3909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4672330" algn="l"/>
                  </a:tabLst>
                </a:pPr>
                <a:r>
                  <a:rPr lang="en-US" sz="2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Geometric mean:</a:t>
                </a:r>
                <a:endParaRPr lang="en-US" sz="2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4672330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Roads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51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4672330" algn="l"/>
                  </a:tabLst>
                </a:pP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Populatio</a:t>
                </a:r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 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2.45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4672330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Distance from Schools 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0.49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4672330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Distance from Gas stations = 0.78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4672330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Distance from Hospitals = 1.28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  <a:tabLst>
                    <a:tab pos="4672330" algn="l"/>
                  </a:tabLst>
                </a:pPr>
                <a:r>
                  <a:rPr lang="en-US" sz="24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Distance from Factories = 0.44</a:t>
                </a:r>
              </a:p>
              <a:p>
                <a:pPr>
                  <a:lnSpc>
                    <a:spcPct val="90000"/>
                  </a:lnSpc>
                </a:pPr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831301-23A4-2D44-628D-BABE31BE28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85" y="1966944"/>
                <a:ext cx="5131293" cy="3909083"/>
              </a:xfrm>
              <a:prstGeom prst="rect">
                <a:avLst/>
              </a:prstGeom>
              <a:blipFill>
                <a:blip r:embed="rId2"/>
                <a:stretch>
                  <a:fillRect l="-1781" t="-1248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648C6-4FD9-096A-21BD-E614F99D0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" y="6197555"/>
            <a:ext cx="664892" cy="523220"/>
          </a:xfrm>
        </p:spPr>
        <p:txBody>
          <a:bodyPr/>
          <a:lstStyle/>
          <a:p>
            <a:fld id="{F36C87F6-986D-49E6-AF40-1B3A1EE8064D}" type="slidenum">
              <a:rPr lang="en-US" sz="1800" smtClean="0"/>
              <a:t>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4223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orld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804891_win32_fixed.potx" id="{67E1CE12-4E7F-4E00-8450-70E8A44C0BA6}" vid="{5B359CD9-B23F-44EB-BBF8-9808683E469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5ABF7AC33CC489070F15CE2928675" ma:contentTypeVersion="3" ma:contentTypeDescription="Create a new document." ma:contentTypeScope="" ma:versionID="17d86b4a0b608cdc09e006fff4d4fe78">
  <xsd:schema xmlns:xsd="http://www.w3.org/2001/XMLSchema" xmlns:xs="http://www.w3.org/2001/XMLSchema" xmlns:p="http://schemas.microsoft.com/office/2006/metadata/properties" xmlns:ns2="3a928e22-35ea-4ccb-b38f-f740354fb933" targetNamespace="http://schemas.microsoft.com/office/2006/metadata/properties" ma:root="true" ma:fieldsID="57dcd7cffa584274188d802b937a322a" ns2:_="">
    <xsd:import namespace="3a928e22-35ea-4ccb-b38f-f740354fb9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928e22-35ea-4ccb-b38f-f740354fb9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489482-0195-428C-8B57-C3B6AA85A3FD}">
  <ds:schemaRefs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3a928e22-35ea-4ccb-b38f-f740354fb933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B22FC0B-7953-4D7E-A244-86B5BD7FA3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FFB44A-C459-4F1A-97E6-73D1D15748A0}">
  <ds:schemaRefs>
    <ds:schemaRef ds:uri="3a928e22-35ea-4ccb-b38f-f740354fb9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63740</TotalTime>
  <Words>1745</Words>
  <Application>Microsoft Office PowerPoint</Application>
  <PresentationFormat>مخصص</PresentationFormat>
  <Paragraphs>514</Paragraphs>
  <Slides>30</Slides>
  <Notes>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Century Gothic</vt:lpstr>
      <vt:lpstr>Century Gothic (head) </vt:lpstr>
      <vt:lpstr>Courier New</vt:lpstr>
      <vt:lpstr>Times New Roman</vt:lpstr>
      <vt:lpstr>World Presentation 16x9</vt:lpstr>
      <vt:lpstr>نسق Office</vt:lpstr>
      <vt:lpstr>introduction</vt:lpstr>
      <vt:lpstr>Study area </vt:lpstr>
      <vt:lpstr>عرض تقديمي في PowerPoint</vt:lpstr>
      <vt:lpstr>Problem Statement </vt:lpstr>
      <vt:lpstr>Project objectives</vt:lpstr>
      <vt:lpstr>Project background</vt:lpstr>
      <vt:lpstr>عرض تقديمي في PowerPoint</vt:lpstr>
      <vt:lpstr>Criteria comparison</vt:lpstr>
      <vt:lpstr>Criteria weight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Selecting the optimal locations for establishing new hospitals in Riyadh city using GIS &amp; Remote Sensing</dc:title>
  <dc:creator>زيد</dc:creator>
  <cp:lastModifiedBy>Mohammed AlQahtany</cp:lastModifiedBy>
  <cp:revision>108</cp:revision>
  <dcterms:created xsi:type="dcterms:W3CDTF">2023-05-09T04:49:46Z</dcterms:created>
  <dcterms:modified xsi:type="dcterms:W3CDTF">2023-12-25T00:12:37Z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0x0101009245ABF7AC33CC489070F15CE2928675</vt:lpwstr>
  </property>
</Properties>
</file>